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78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55"/>
  </p:notesMasterIdLst>
  <p:sldIdLst>
    <p:sldId id="256" r:id="rId4"/>
    <p:sldId id="787" r:id="rId5"/>
    <p:sldId id="824" r:id="rId6"/>
    <p:sldId id="851" r:id="rId7"/>
    <p:sldId id="826" r:id="rId8"/>
    <p:sldId id="828" r:id="rId9"/>
    <p:sldId id="829" r:id="rId10"/>
    <p:sldId id="833" r:id="rId11"/>
    <p:sldId id="859" r:id="rId12"/>
    <p:sldId id="861" r:id="rId13"/>
    <p:sldId id="862" r:id="rId14"/>
    <p:sldId id="863" r:id="rId15"/>
    <p:sldId id="864" r:id="rId16"/>
    <p:sldId id="865" r:id="rId17"/>
    <p:sldId id="866" r:id="rId18"/>
    <p:sldId id="867" r:id="rId19"/>
    <p:sldId id="870" r:id="rId20"/>
    <p:sldId id="871" r:id="rId21"/>
    <p:sldId id="868" r:id="rId22"/>
    <p:sldId id="872" r:id="rId23"/>
    <p:sldId id="873" r:id="rId24"/>
    <p:sldId id="874" r:id="rId25"/>
    <p:sldId id="875" r:id="rId26"/>
    <p:sldId id="876" r:id="rId27"/>
    <p:sldId id="877" r:id="rId28"/>
    <p:sldId id="878" r:id="rId29"/>
    <p:sldId id="879" r:id="rId30"/>
    <p:sldId id="880" r:id="rId31"/>
    <p:sldId id="913" r:id="rId32"/>
    <p:sldId id="914" r:id="rId33"/>
    <p:sldId id="918" r:id="rId34"/>
    <p:sldId id="919" r:id="rId35"/>
    <p:sldId id="920" r:id="rId36"/>
    <p:sldId id="921" r:id="rId37"/>
    <p:sldId id="922" r:id="rId38"/>
    <p:sldId id="923" r:id="rId39"/>
    <p:sldId id="884" r:id="rId40"/>
    <p:sldId id="915" r:id="rId41"/>
    <p:sldId id="916" r:id="rId42"/>
    <p:sldId id="917" r:id="rId43"/>
    <p:sldId id="886" r:id="rId44"/>
    <p:sldId id="895" r:id="rId45"/>
    <p:sldId id="896" r:id="rId46"/>
    <p:sldId id="924" r:id="rId47"/>
    <p:sldId id="925" r:id="rId48"/>
    <p:sldId id="928" r:id="rId49"/>
    <p:sldId id="929" r:id="rId50"/>
    <p:sldId id="926" r:id="rId51"/>
    <p:sldId id="927" r:id="rId52"/>
    <p:sldId id="905" r:id="rId53"/>
    <p:sldId id="906" r:id="rId5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EF1"/>
    <a:srgbClr val="001F99"/>
    <a:srgbClr val="DBF4D5"/>
    <a:srgbClr val="CFF1C4"/>
    <a:srgbClr val="C3D5C2"/>
    <a:srgbClr val="106FAA"/>
    <a:srgbClr val="C2ECBB"/>
    <a:srgbClr val="A7C5EF"/>
    <a:srgbClr val="F3BEB7"/>
    <a:srgbClr val="307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4"/>
    <p:restoredTop sz="82435" autoAdjust="0"/>
  </p:normalViewPr>
  <p:slideViewPr>
    <p:cSldViewPr snapToGrid="0">
      <p:cViewPr>
        <p:scale>
          <a:sx n="70" d="100"/>
          <a:sy n="70" d="100"/>
        </p:scale>
        <p:origin x="1528" y="17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medium.com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en-US" altLang="zh-CN" dirty="0" smtClean="0"/>
              <a:t>-academy-</a:t>
            </a:r>
            <a:r>
              <a:rPr kumimoji="1" lang="en-US" altLang="zh-CN" dirty="0" err="1" smtClean="0"/>
              <a:t>taiwan</a:t>
            </a:r>
            <a:r>
              <a:rPr kumimoji="1" lang="en-US" altLang="zh-CN" dirty="0" smtClean="0"/>
              <a:t>/what-are-autoencoders-175b474d74d1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0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3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39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9b1d145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9b1d145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15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5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we compare BERT and ELMO??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129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18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b76cdb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b76cdb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49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b76cdb0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4b76cdb0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26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4b76cdb0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4b76cdb0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3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34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ankeshanand.com</a:t>
            </a:r>
            <a:r>
              <a:rPr kumimoji="1" lang="en-US" altLang="zh-CN" dirty="0" smtClean="0"/>
              <a:t>/blog/2020/01/26/</a:t>
            </a:r>
            <a:r>
              <a:rPr kumimoji="1" lang="en-US" altLang="zh-CN" dirty="0" err="1" smtClean="0"/>
              <a:t>contrative</a:t>
            </a:r>
            <a:r>
              <a:rPr kumimoji="1" lang="en-US" altLang="zh-CN" dirty="0" smtClean="0"/>
              <a:t>-self-supervised-</a:t>
            </a:r>
            <a:r>
              <a:rPr kumimoji="1" lang="en-US" altLang="zh-CN" dirty="0" err="1" smtClean="0"/>
              <a:t>learning.html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3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amitness.com</a:t>
            </a:r>
            <a:r>
              <a:rPr kumimoji="1" lang="en-US" altLang="zh-CN" dirty="0" smtClean="0"/>
              <a:t>/2020/03/illustrated-</a:t>
            </a:r>
            <a:r>
              <a:rPr kumimoji="1" lang="en-US" altLang="zh-CN" dirty="0" err="1" smtClean="0"/>
              <a:t>simclr</a:t>
            </a:r>
            <a:r>
              <a:rPr kumimoji="1" lang="en-US" altLang="zh-CN" dirty="0" smtClean="0"/>
              <a:t>/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blog.csdn.net</a:t>
            </a:r>
            <a:r>
              <a:rPr kumimoji="1" lang="en-US" altLang="zh-CN" dirty="0" smtClean="0"/>
              <a:t>/lgzlgz3102/article/details/106561789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4b76cdb02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4b76cdb02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2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49b1d14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49b1d14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4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lilianweng.github.io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lil</a:t>
            </a:r>
            <a:r>
              <a:rPr kumimoji="1" lang="en-US" altLang="zh-CN" dirty="0" smtClean="0"/>
              <a:t>-log/2018/08/12/from-</a:t>
            </a:r>
            <a:r>
              <a:rPr kumimoji="1" lang="en-US" altLang="zh-CN" dirty="0" err="1" smtClean="0"/>
              <a:t>autoencoder</a:t>
            </a:r>
            <a:r>
              <a:rPr kumimoji="1" lang="en-US" altLang="zh-CN" dirty="0" smtClean="0"/>
              <a:t>-to-beta-</a:t>
            </a:r>
            <a:r>
              <a:rPr kumimoji="1" lang="en-US" altLang="zh-CN" dirty="0" err="1" smtClean="0"/>
              <a:t>vae.html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85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lilianweng.github.io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lil</a:t>
            </a:r>
            <a:r>
              <a:rPr kumimoji="1" lang="en-US" altLang="zh-CN" dirty="0" smtClean="0"/>
              <a:t>-log/2018/08/12/from-</a:t>
            </a:r>
            <a:r>
              <a:rPr kumimoji="1" lang="en-US" altLang="zh-CN" dirty="0" err="1" smtClean="0"/>
              <a:t>autoencoder</a:t>
            </a:r>
            <a:r>
              <a:rPr kumimoji="1" lang="en-US" altLang="zh-CN" dirty="0" smtClean="0"/>
              <a:t>-to-beta-</a:t>
            </a:r>
            <a:r>
              <a:rPr kumimoji="1" lang="en-US" altLang="zh-CN" dirty="0" err="1" smtClean="0"/>
              <a:t>vae.html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6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9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8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www.sohu.com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/a/226209674_500659</a:t>
            </a:r>
            <a:endParaRPr kumimoji="1" lang="zh-CN" altLang="en-US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62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www.pianshen.com</a:t>
            </a:r>
            <a:r>
              <a:rPr kumimoji="1" lang="en-US" altLang="zh-CN" dirty="0" smtClean="0"/>
              <a:t>/article/3226263645/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D3A1796-FE4F-4CE2-AA60-E861BA6E0949}" type="datetimeFigureOut">
              <a:rPr lang="zh-TW" altLang="en-US" smtClean="0"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E24186D-8EEA-426C-9630-B8182DA83A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040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6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437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366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9241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9902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0888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297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0" y="85367"/>
            <a:ext cx="12192000" cy="7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alibri"/>
              <a:buNone/>
              <a:defRPr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6261533"/>
            <a:ext cx="12192000" cy="596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Taiwan University 2020 Spring Machine Learning -- Chi-Liang Liu, Hung-Yi Lee-- Pre-trained Model</a:t>
            </a:r>
            <a:endParaRPr sz="14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10495" y="1052520"/>
            <a:ext cx="111180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26709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sz="3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97923" algn="l" rtl="0">
              <a:spcBef>
                <a:spcPts val="533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sz="2667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8860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8099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8099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8099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8099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8099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uk-UA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smtClean="0"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 lang="uk-UA" smtClean="0"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4905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8446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6694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5763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2280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199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7413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2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9" r:id="rId12"/>
    <p:sldLayoutId id="2147484240" r:id="rId13"/>
    <p:sldLayoutId id="2147484241" r:id="rId14"/>
    <p:sldLayoutId id="2147484242" r:id="rId15"/>
    <p:sldLayoutId id="2147484244" r:id="rId16"/>
    <p:sldLayoutId id="2147484245" r:id="rId17"/>
    <p:sldLayoutId id="2147484249" r:id="rId18"/>
    <p:sldLayoutId id="2147484267" r:id="rId19"/>
    <p:sldLayoutId id="2147484268" r:id="rId20"/>
    <p:sldLayoutId id="2147484269" r:id="rId21"/>
    <p:sldLayoutId id="2147484270" r:id="rId22"/>
    <p:sldLayoutId id="2147484271" r:id="rId23"/>
    <p:sldLayoutId id="2147484272" r:id="rId24"/>
    <p:sldLayoutId id="2147484273" r:id="rId25"/>
    <p:sldLayoutId id="2147484274" r:id="rId2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0.png"/><Relationship Id="rId5" Type="http://schemas.openxmlformats.org/officeDocument/2006/relationships/image" Target="../media/image36.png"/><Relationship Id="rId6" Type="http://schemas.openxmlformats.org/officeDocument/2006/relationships/image" Target="../media/image350.png"/><Relationship Id="rId7" Type="http://schemas.openxmlformats.org/officeDocument/2006/relationships/image" Target="../media/image360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3.png"/><Relationship Id="rId3" Type="http://schemas.openxmlformats.org/officeDocument/2006/relationships/hyperlink" Target="https://arxiv.org/abs/1301.378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74.emf"/><Relationship Id="rId5" Type="http://schemas.openxmlformats.org/officeDocument/2006/relationships/image" Target="../media/image27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280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hi1pEmL2JoqPExr_VDkYK04m1eqKURB/view" TargetMode="External"/><Relationship Id="rId4" Type="http://schemas.openxmlformats.org/officeDocument/2006/relationships/hyperlink" Target="https://youtu.be/UX8OubxsY8w?t=2165" TargetMode="External"/><Relationship Id="rId5" Type="http://schemas.openxmlformats.org/officeDocument/2006/relationships/hyperlink" Target="https://drive.google.com/open?id=1zZG_CezUqXG2w07liPvy0XAQKZuEPbg9" TargetMode="External"/><Relationship Id="rId6" Type="http://schemas.openxmlformats.org/officeDocument/2006/relationships/hyperlink" Target="https://drive.google.com/file/d/1ax1-XprJHDRRv2Ru3dJwPLs3ShxcpQ3r/view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402340"/>
            <a:ext cx="103824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第十二章 深度学习</a:t>
            </a:r>
            <a:endParaRPr lang="en-US" altLang="zh-CN" sz="4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9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卿来云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自编码器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𝑔</m:t>
                        </m:r>
                        <m:r>
                          <a:rPr lang="zh-CN" altLang="en-US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b="1" i="1">
                                                    <a:latin typeface="Cambria Math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zh-CN" altLang="en-US">
                        <a:latin typeface="Cambria Math" charset="0"/>
                      </a:rPr>
                      <m:t>+</m:t>
                    </m:r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zh-CN" alt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中的正则项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连接权重的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正则：稀疏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更常用的稀疏正则：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散度表示的正则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另一种</a:t>
                </a:r>
                <a:r>
                  <a:rPr kumimoji="1" lang="zh-CN" altLang="en-US" dirty="0" smtClean="0"/>
                  <a:t>稀疏约束：</a:t>
                </a:r>
                <a:r>
                  <a:rPr kumimoji="1" lang="zh-CN" altLang="en-US" dirty="0" smtClean="0"/>
                  <a:t>对变换得到的</a:t>
                </a:r>
                <a:r>
                  <a:rPr kumimoji="1" lang="en-US" altLang="zh-CN" b="1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，保留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个响应最大，响应置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，得到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Sparsif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y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，自编码器的目标函数：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稀疏自编码器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07639" y="4145512"/>
                <a:ext cx="4664739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800" b="1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39" y="4145512"/>
                <a:ext cx="4664739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7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66691" cy="5237271"/>
          </a:xfrm>
        </p:spPr>
        <p:txBody>
          <a:bodyPr/>
          <a:lstStyle/>
          <a:p>
            <a:r>
              <a:rPr kumimoji="1" lang="zh-CN" altLang="en-US" dirty="0" smtClean="0"/>
              <a:t>自编码器的另一种正则约束为：收缩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 smtClean="0"/>
              <a:t> 相似的输入，输出相似，即输出对输入的梯度小（有点流形学习的意味）</a:t>
            </a:r>
            <a:endParaRPr kumimoji="1" lang="en-US" altLang="zh-CN" sz="2800" dirty="0" smtClean="0"/>
          </a:p>
          <a:p>
            <a:pPr lvl="1"/>
            <a:endParaRPr kumimoji="1" lang="en-US" altLang="zh-CN" dirty="0" smtClean="0"/>
          </a:p>
          <a:p>
            <a:r>
              <a:rPr lang="zh-CN" altLang="en-US" dirty="0" smtClean="0"/>
              <a:t>编码器激活输出对输入的敏感性：</a:t>
            </a:r>
            <a:r>
              <a:rPr lang="zh-CN" altLang="en-US" dirty="0"/>
              <a:t>编码器激活输出对</a:t>
            </a:r>
            <a:r>
              <a:rPr lang="zh-CN" altLang="en-US" dirty="0" smtClean="0"/>
              <a:t>输入的</a:t>
            </a:r>
            <a:r>
              <a:rPr lang="en-US" altLang="zh-CN" dirty="0"/>
              <a:t>Jacobian </a:t>
            </a:r>
            <a:r>
              <a:rPr lang="zh-CN" altLang="en-US" dirty="0" smtClean="0"/>
              <a:t>矩阵的</a:t>
            </a:r>
            <a:r>
              <a:rPr lang="en-US" altLang="zh-CN" dirty="0" err="1" smtClean="0"/>
              <a:t>Frobenius</a:t>
            </a:r>
            <a:r>
              <a:rPr lang="zh-CN" altLang="en-US" dirty="0" smtClean="0"/>
              <a:t>的模（所有元素的平方和）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675109" cy="595058"/>
          </a:xfrm>
        </p:spPr>
        <p:txBody>
          <a:bodyPr/>
          <a:lstStyle/>
          <a:p>
            <a:r>
              <a:rPr kumimoji="1" lang="zh-CN" altLang="en-US" dirty="0" smtClean="0"/>
              <a:t>收缩自编码器（</a:t>
            </a:r>
            <a:r>
              <a:rPr lang="en-US" altLang="zh-CN" dirty="0"/>
              <a:t>Contractive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57404" y="4351614"/>
                <a:ext cx="3538596" cy="12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𝒙</m:t>
                              </m:r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s-I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04" y="4351614"/>
                <a:ext cx="3538596" cy="1223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12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编码不是一个固定的向量，而是一个分布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kumimoji="1" lang="zh-CN" altLang="en-US" dirty="0" smtClean="0"/>
                  <a:t>为分布的参数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给定输入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/>
                  <a:t>，降维后的表示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kumimoji="1" lang="zh-CN" altLang="en-US" dirty="0" smtClean="0"/>
                  <a:t>之间由以下概率分布确定：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分布的先验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似然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en-US" altLang="zh-CN" dirty="0"/>
                  <a:t> </a:t>
                </a:r>
                <a:r>
                  <a:rPr kumimoji="1" lang="zh-CN" altLang="en-US" dirty="0" smtClean="0"/>
                  <a:t>后验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 smtClean="0"/>
                  <a:t> 若已知真实分布的参数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，可以通过如下方式产生样本：</a:t>
                </a:r>
                <a:endParaRPr kumimoji="1" lang="en-US" altLang="zh-CN" dirty="0" smtClean="0"/>
              </a:p>
              <a:p>
                <a:pPr lvl="1"/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首先从先验分布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dirty="0" smtClean="0"/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然后从条件分布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dirty="0" smtClean="0"/>
                  <a:t>中产生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2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09" y="3573462"/>
            <a:ext cx="8142500" cy="3253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954827"/>
                <a:ext cx="1075246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ln</m:t>
                            </m:r>
                            <m:d>
                              <m:dPr>
                                <m:ctrlPr>
                                  <a:rPr kumimoji="1" lang="is-I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is-IS" altLang="zh-CN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1" i="1" dirty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is-I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dirty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kumimoji="1" lang="en-US" altLang="zh-CN" b="1" i="1" dirty="0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但计算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要对所有可能的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</m:oMath>
                </a14:m>
                <a:r>
                  <a:rPr kumimoji="1" lang="zh-CN" altLang="en-US" dirty="0" smtClean="0"/>
                  <a:t>计算，不太现实 </a:t>
                </a:r>
                <a:r>
                  <a:rPr kumimoji="1" lang="zh-CN" altLang="en-US" dirty="0">
                    <a:sym typeface="Wingdings"/>
                  </a:rPr>
                  <a:t>。</a:t>
                </a:r>
                <a:r>
                  <a:rPr kumimoji="1" lang="zh-CN" altLang="en-US" dirty="0" smtClean="0">
                    <a:sym typeface="Wingdings"/>
                  </a:rPr>
                  <a:t>所以为了缩小空间加快搜索，用一个参数为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</m:oMath>
                </a14:m>
                <a:r>
                  <a:rPr kumimoji="1" lang="zh-CN" altLang="en-US" dirty="0" smtClean="0"/>
                  <a:t>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来近似给定输入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𝒙</m:t>
                    </m:r>
                    <m:r>
                      <a:rPr kumimoji="1" lang="en-US" altLang="zh-CN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时，编码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/>
                  <a:t>损失函数：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KL</m:t>
                    </m:r>
                    <m:d>
                      <m:dPr>
                        <m:ctrlPr>
                          <a:rPr kumimoji="1" lang="is-I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||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kumimoji="1" lang="en-US" altLang="zh-CN" dirty="0"/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/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sz="2800" dirty="0"/>
                          <m:t> 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越接近越好</a:t>
                </a:r>
                <a:endParaRPr kumimoji="1" lang="zh-CN" altLang="en-US" sz="2800" dirty="0"/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954827"/>
                <a:ext cx="10752465" cy="5237271"/>
              </a:xfrm>
              <a:blipFill rotWithShape="0">
                <a:blip r:embed="rId4"/>
                <a:stretch>
                  <a:fillRect l="-964" t="-815" r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45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18579"/>
                <a:ext cx="1156176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框架看起来与自编码器类似：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定义了一个产生式模型，类似自编码器中的解码器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亦被称为概率解码器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 smtClean="0"/>
                  <a:t> 近似分布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为概率编码器，类似编码器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b="1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18579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188720" y="3077231"/>
            <a:ext cx="7808976" cy="3780769"/>
            <a:chOff x="6382512" y="4192799"/>
            <a:chExt cx="5809488" cy="26911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12" y="4192799"/>
              <a:ext cx="5809488" cy="26911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1548872" y="5632704"/>
                  <a:ext cx="185948" cy="276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CN" altLang="en-US" sz="16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872" y="5632704"/>
                  <a:ext cx="18594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1111" r="-609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8793480" y="4578096"/>
                  <a:ext cx="4796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acc>
                          <m:accPr>
                            <m:chr m:val="̂"/>
                            <m:ctrlPr>
                              <a:rPr kumimoji="1" lang="zh-CN" altLang="en-US" sz="1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3480" y="4578096"/>
                  <a:ext cx="479683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4286" r="-3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122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0" y="706685"/>
                <a:ext cx="7827207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800" dirty="0"/>
                                    <m:t> 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06685"/>
                <a:ext cx="7827207" cy="1222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07664" y="1709615"/>
                <a:ext cx="5081263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664" y="1709615"/>
                <a:ext cx="5081263" cy="12223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900849" y="2002289"/>
                <a:ext cx="30303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1F1EF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sz="2000" b="0" i="1" dirty="0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1F1EF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849" y="2002289"/>
                <a:ext cx="3030381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2727" r="-2012" b="-18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02981" y="2736721"/>
                <a:ext cx="6278514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kumimoji="1" lang="is-IS" altLang="zh-CN" sz="2800" b="1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latin typeface="Cambria Math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kumimoji="1" lang="en-US" altLang="zh-CN" sz="28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latin typeface="Cambria Math" charset="0"/>
                                </a:rPr>
                                <m:t>ln</m:t>
                              </m:r>
                              <m:f>
                                <m:fPr>
                                  <m:ctrlPr>
                                    <a:rPr kumimoji="1" lang="bg-BG" altLang="zh-CN" sz="28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is-I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is-I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2736721"/>
                <a:ext cx="6278514" cy="12223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02981" y="3805476"/>
                <a:ext cx="5806653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3805476"/>
                <a:ext cx="5806653" cy="12223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402981" y="4808033"/>
                <a:ext cx="662309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4808033"/>
                <a:ext cx="6623095" cy="12223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02981" y="5835139"/>
                <a:ext cx="7513018" cy="105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b="0" i="1" dirty="0" smtClean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5835139"/>
                <a:ext cx="7513018" cy="10525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166681" y="739931"/>
                <a:ext cx="11049371" cy="105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 dirty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681" y="739931"/>
                <a:ext cx="11049371" cy="1052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32075" y="1823823"/>
                <a:ext cx="924798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075" y="1823823"/>
                <a:ext cx="9247981" cy="7371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37744" y="268833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所以：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-109728" y="3403486"/>
                <a:ext cx="12516632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728" y="3403486"/>
                <a:ext cx="12516632" cy="7371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37744" y="4407675"/>
            <a:ext cx="40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所以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VAE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的损失函数为：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218062" y="5088434"/>
                <a:ext cx="71922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62" y="5088434"/>
                <a:ext cx="7192225" cy="7371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96526" y="6004436"/>
                <a:ext cx="765042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26" y="6004436"/>
                <a:ext cx="7650428" cy="7371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37744" y="933528"/>
                <a:ext cx="5382114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KL</m:t>
                    </m:r>
                    <m:d>
                      <m:dPr>
                        <m:ctrlPr>
                          <a:rPr kumimoji="1" lang="is-IS" altLang="zh-CN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zh-CN" sz="2800" i="1" dirty="0">
                            <a:latin typeface="Cambria Math" charset="0"/>
                          </a:rPr>
                          <m:t>||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kumimoji="1" lang="en-U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933528"/>
                <a:ext cx="5382114" cy="737189"/>
              </a:xfrm>
              <a:prstGeom prst="rect">
                <a:avLst/>
              </a:prstGeom>
              <a:blipFill rotWithShape="0">
                <a:blip r:embed="rId3"/>
                <a:stretch>
                  <a:fillRect l="-2265" r="-113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5601" y="1577282"/>
                <a:ext cx="93648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−</m:t>
                      </m:r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altLang="zh-CN" sz="280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" y="1577282"/>
                <a:ext cx="9364808" cy="7371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37744" y="2328021"/>
                <a:ext cx="842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−</m:t>
                    </m:r>
                    <m:r>
                      <a:rPr lang="zh-CN" altLang="en-US" sz="28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zh-CN" altLang="en-US" sz="280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</m:d>
                    <m:r>
                      <a:rPr kumimoji="1"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是最初目标函数（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ln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）的下界。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2328021"/>
                <a:ext cx="842519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447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37744" y="2883095"/>
                <a:ext cx="60992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最小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zh-CN" altLang="en-US" sz="280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</m:d>
                    <m:r>
                      <a:rPr kumimoji="1"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就是最大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ln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的下界。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2883095"/>
                <a:ext cx="609923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998" t="-12791" r="-59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4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28016" y="895092"/>
            <a:ext cx="34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VAE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损失函数的计算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2331" y="1418312"/>
                <a:ext cx="882517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kumimoji="1" lang="en-US" altLang="zh-CN" sz="2800" b="1" i="1" dirty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dirty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31" y="1418312"/>
                <a:ext cx="8825173" cy="7371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52190" y="2155501"/>
                <a:ext cx="17849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𝑵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90" y="2155501"/>
                <a:ext cx="178497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 bwMode="auto">
          <a:xfrm>
            <a:off x="9159165" y="1980870"/>
            <a:ext cx="585513" cy="174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4062243" y="23130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F1EF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重构</a:t>
            </a:r>
            <a:endParaRPr kumimoji="1" lang="zh-CN" altLang="en-US" sz="2400">
              <a:solidFill>
                <a:srgbClr val="1F1EF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 bwMode="auto">
          <a:xfrm flipH="1">
            <a:off x="4660317" y="1973386"/>
            <a:ext cx="401957" cy="33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F1EF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5833768" y="220166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两个高斯分布的</a:t>
            </a:r>
            <a:r>
              <a:rPr kumimoji="1" lang="en-US" altLang="zh-CN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Kl</a:t>
            </a:r>
            <a:r>
              <a:rPr kumimoji="1" lang="zh-CN" altLang="en-US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散度</a:t>
            </a:r>
            <a:endParaRPr kumimoji="1" lang="zh-CN" altLang="en-US" sz="2400" dirty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65873" y="2959099"/>
                <a:ext cx="10268324" cy="85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dirty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1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l-GR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pt-BR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det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det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is-I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is-I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is-I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73" y="2959099"/>
                <a:ext cx="10268324" cy="8541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/>
          <p:cNvCxnSpPr/>
          <p:nvPr/>
        </p:nvCxnSpPr>
        <p:spPr bwMode="auto">
          <a:xfrm>
            <a:off x="6675068" y="1936810"/>
            <a:ext cx="0" cy="33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5873" y="4159543"/>
                <a:ext cx="7559184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dirty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l-GR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kumimoji="1" lang="is-I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73" y="4159543"/>
                <a:ext cx="7559184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74340" y="260529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项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28016" y="5315551"/>
                <a:ext cx="10229147" cy="532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pt-BR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1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 i="1" dirty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sz="2400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通过从分布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400" b="1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抽样，得到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来近似</a:t>
                </a:r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5315551"/>
                <a:ext cx="10229147" cy="532133"/>
              </a:xfrm>
              <a:prstGeom prst="rect">
                <a:avLst/>
              </a:prstGeom>
              <a:blipFill rotWithShape="0">
                <a:blip r:embed="rId7"/>
                <a:stretch>
                  <a:fillRect l="-894" t="-9195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48563" y="3873453"/>
                <a:ext cx="6329233" cy="523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的均值为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sz="2400" dirty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，每维的方差</m:t>
                    </m:r>
                    <m:r>
                      <a:rPr kumimoji="1" lang="zh-CN" altLang="en-US" sz="2400" i="1" dirty="0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分别</m:t>
                    </m:r>
                  </m:oMath>
                </a14:m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3" y="3873453"/>
                <a:ext cx="6329233" cy="523477"/>
              </a:xfrm>
              <a:prstGeom prst="rect">
                <a:avLst/>
              </a:prstGeom>
              <a:blipFill rotWithShape="0">
                <a:blip r:embed="rId8"/>
                <a:stretch>
                  <a:fillRect l="-1541" t="-5814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04982" y="5787012"/>
                <a:ext cx="9906045" cy="927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0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l-GR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000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zh-CN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𝒍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l-GR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l-GR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  <m:d>
                                    <m:dPr>
                                      <m:ctrlPr>
                                        <a:rPr kumimoji="1" lang="is-I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bg-BG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bg-BG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2" y="5787012"/>
                <a:ext cx="9906045" cy="9275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311027" y="5909456"/>
                <a:ext cx="1740765" cy="7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为高斯分布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027" y="5909456"/>
                <a:ext cx="1740765" cy="714939"/>
              </a:xfrm>
              <a:prstGeom prst="rect">
                <a:avLst/>
              </a:prstGeom>
              <a:blipFill rotWithShape="0">
                <a:blip r:embed="rId10"/>
                <a:stretch>
                  <a:fillRect l="-2797" t="-4237" r="-699" b="-7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2966" y="954827"/>
                <a:ext cx="10946067" cy="5237271"/>
              </a:xfrm>
            </p:spPr>
            <p:txBody>
              <a:bodyPr/>
              <a:lstStyle/>
              <a:p>
                <a:r>
                  <a:rPr kumimoji="1" lang="zh-CN" altLang="en-US" sz="2800" dirty="0" smtClean="0"/>
                  <a:t>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pt-BR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charset="0"/>
                          </a:rPr>
                          <m:t>ln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dirty="0" smtClean="0"/>
                  <a:t>需要从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i="1" dirty="0">
                        <a:latin typeface="Cambria Math" charset="0"/>
                      </a:rPr>
                      <m:t>~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采样</a:t>
                </a:r>
                <a:endParaRPr kumimoji="1" lang="en-US" altLang="zh-CN" sz="2800" dirty="0" smtClean="0"/>
              </a:p>
              <a:p>
                <a:r>
                  <a:rPr kumimoji="1" lang="zh-CN" altLang="en-US" dirty="0" smtClean="0"/>
                  <a:t>但采样是随机过程，无法反向传播梯度，导入重参数化：将随机变量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kumimoji="1" lang="zh-CN" altLang="en-US" sz="2800" dirty="0" smtClean="0"/>
                  <a:t>看成时一个确定量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𝓣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kumimoji="1" lang="zh-CN" altLang="en-US" sz="2800" dirty="0" smtClean="0"/>
                  <a:t>为一个独立的随机变量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400" dirty="0"/>
                  <a:t> </a:t>
                </a:r>
                <a:r>
                  <a:rPr kumimoji="1" lang="zh-CN" altLang="en-US" sz="2400" dirty="0" smtClean="0"/>
                  <a:t>例如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~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1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kumimoji="1" lang="is-IS" altLang="zh-CN" b="1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is-IS" altLang="zh-CN" b="1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s-IS" altLang="zh-CN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is-IS" altLang="zh-CN" b="1" i="1" dirty="0" smtClean="0"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b="1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lang="is-I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𝝈</m:t>
                    </m:r>
                    <m:r>
                      <a:rPr lang="is-I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</m:oMath>
                </a14:m>
                <a:r>
                  <a:rPr kumimoji="1"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kumimoji="1" lang="zh-CN" altLang="en-US" sz="2400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～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kumimoji="1" lang="is-IS" altLang="zh-CN" b="1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  <m:r>
                          <a:rPr kumimoji="1"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zh-CN" b="1" i="1" dirty="0">
                            <a:latin typeface="Cambria Math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，</a:t>
                </a:r>
                <a:r>
                  <a:rPr lang="is-I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</m:oMath>
                </a14:m>
                <a:r>
                  <a:rPr kumimoji="1" lang="zh-CN" altLang="en-US" sz="2400" dirty="0" smtClean="0"/>
                  <a:t>表示按元素乘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2966" y="954827"/>
                <a:ext cx="10946067" cy="5237271"/>
              </a:xfrm>
              <a:blipFill rotWithShape="0">
                <a:blip r:embed="rId2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32" y="3573462"/>
            <a:ext cx="8485988" cy="3284537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 bwMode="auto">
          <a:xfrm flipH="1">
            <a:off x="9272016" y="3950208"/>
            <a:ext cx="18288" cy="3291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箭头连接符 10"/>
          <p:cNvCxnSpPr/>
          <p:nvPr/>
        </p:nvCxnSpPr>
        <p:spPr bwMode="auto">
          <a:xfrm flipH="1">
            <a:off x="8668512" y="4919472"/>
            <a:ext cx="457200" cy="420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/>
          <p:cNvCxnSpPr/>
          <p:nvPr/>
        </p:nvCxnSpPr>
        <p:spPr bwMode="auto">
          <a:xfrm>
            <a:off x="9509760" y="5065776"/>
            <a:ext cx="0" cy="2743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8173164" y="3950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rgbClr val="C00000"/>
                </a:solidFill>
              </a:rPr>
              <a:t>反向传播</a:t>
            </a:r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66439" y="474345"/>
            <a:ext cx="507468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为什么用深度模型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非监督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0733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42" y="994068"/>
            <a:ext cx="5603367" cy="55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6015702"/>
            <a:ext cx="478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https://www.pianshen.com/article/3226263645/</a:t>
            </a:r>
          </a:p>
        </p:txBody>
      </p:sp>
    </p:spTree>
    <p:extLst>
      <p:ext uri="{BB962C8B-B14F-4D97-AF65-F5344CB8AC3E}">
        <p14:creationId xmlns:p14="http://schemas.microsoft.com/office/powerpoint/2010/main" val="202354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深度非监督学习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1200" y="1371600"/>
            <a:ext cx="1097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参数化的流形学习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自监督学习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8814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3867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之前学过的流形学习为非参数模型，即只能得到训练样本的嵌入表示，对新来的测试样本，无法获得其嵌入表示</a:t>
                </a:r>
                <a:endParaRPr kumimoji="1" lang="en-US" altLang="zh-CN" dirty="0" smtClean="0"/>
              </a:p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dirty="0" smtClean="0"/>
                  <a:t>参数流行学习：</a:t>
                </a:r>
                <a:r>
                  <a:rPr lang="zh-CN" altLang="en-US" dirty="0"/>
                  <a:t>用神经网络来</a:t>
                </a:r>
                <a:r>
                  <a:rPr lang="zh-CN" altLang="en-US" dirty="0" smtClean="0"/>
                  <a:t>表示将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dirty="0"/>
                  <a:t>空间向量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投影到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7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spc="7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spc="7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维空间中的向量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zh-CN" altLang="en-US" dirty="0" smtClean="0"/>
                  <a:t>的函数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，模型的参数为神经网络的参数</a:t>
                </a:r>
                <a:endParaRPr lang="en-US" altLang="zh-CN" dirty="0" smtClean="0"/>
              </a:p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dirty="0" smtClean="0"/>
                  <a:t>参数化</a:t>
                </a:r>
                <a:r>
                  <a:rPr lang="en-US" altLang="zh-CN" dirty="0" smtClean="0"/>
                  <a:t>TNSE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457200" indent="-457200">
                  <a:buFont typeface="Wingdings" charset="2"/>
                  <a:buChar char="n"/>
                </a:pPr>
                <a:endParaRPr lang="en-US" altLang="zh-CN" dirty="0"/>
              </a:p>
              <a:p>
                <a:pPr marL="457200" indent="-457200">
                  <a:buFont typeface="Wingdings" charset="2"/>
                  <a:buChar char="n"/>
                </a:pPr>
                <a:endParaRPr lang="en-US" altLang="zh-CN" dirty="0" smtClean="0"/>
              </a:p>
              <a:p>
                <a:pPr marL="628650" lvl="1" indent="-457200">
                  <a:buFont typeface="Wingdings" charset="2"/>
                  <a:buChar char="n"/>
                </a:pPr>
                <a:r>
                  <a:rPr lang="zh-CN" altLang="en-US" dirty="0" smtClean="0"/>
                  <a:t>分母为归一化，要对所有的样本求和，不太适合深度学习中的随机梯度下降优化</a:t>
                </a:r>
                <a:r>
                  <a:rPr lang="zh-CN" altLang="en-US" dirty="0" smtClean="0"/>
                  <a:t>（替代方案：每</a:t>
                </a:r>
                <a:r>
                  <a:rPr lang="zh-CN" altLang="en-US" dirty="0" smtClean="0"/>
                  <a:t>批次取大量样本，如</a:t>
                </a:r>
                <a:r>
                  <a:rPr lang="en-US" altLang="zh-CN" dirty="0" smtClean="0"/>
                  <a:t>5000</a:t>
                </a:r>
                <a:r>
                  <a:rPr lang="zh-CN" altLang="en-US" dirty="0" smtClean="0"/>
                  <a:t>）</a:t>
                </a:r>
                <a:endParaRPr lang="en-US" altLang="zh-CN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38675" cy="5237271"/>
              </a:xfrm>
              <a:blipFill rotWithShape="0">
                <a:blip r:embed="rId2"/>
                <a:stretch>
                  <a:fillRect l="-922" r="-3416" b="-3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参数化流形学习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65211" y="4228390"/>
                <a:ext cx="5570499" cy="1251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exp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⁡(−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zh-CN" sz="2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9405E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𝑗</m:t>
                              </m:r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′≠</m:t>
                              </m:r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exp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⁡(−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11" y="4228390"/>
                <a:ext cx="5570499" cy="1251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18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统一流形逼近和投影，与</a:t>
                </a:r>
                <a:r>
                  <a:rPr lang="en-US" altLang="zh-CN" dirty="0" smtClean="0"/>
                  <a:t>TNSE</a:t>
                </a:r>
                <a:r>
                  <a:rPr lang="zh-CN" altLang="en-US" dirty="0" smtClean="0"/>
                  <a:t>类似</a:t>
                </a:r>
                <a:endParaRPr kumimoji="1" lang="en-US" altLang="zh-CN" dirty="0" smtClean="0"/>
              </a:p>
              <a:p>
                <a:pPr lvl="1"/>
                <a:r>
                  <a:rPr lang="zh-CN" altLang="en-US" dirty="0" smtClean="0"/>
                  <a:t> 保留了更多的全局结构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高维空间中的两个数据点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之间</a:t>
                </a:r>
                <a:r>
                  <a:rPr lang="zh-CN" altLang="en-US" dirty="0" smtClean="0"/>
                  <a:t>的分布：</a:t>
                </a:r>
                <a:endParaRPr lang="en-US" altLang="zh-CN" dirty="0" smtClean="0"/>
              </a:p>
              <a:p>
                <a:endParaRPr kumimoji="1" lang="en-US" altLang="zh-CN" dirty="0"/>
              </a:p>
              <a:p>
                <a:pPr lvl="1"/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  <a:sym typeface="Times New Roman" panose="02020603050405020304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: </a:t>
                </a:r>
                <a:r>
                  <a:rPr kumimoji="1" lang="zh-CN" altLang="en-US" dirty="0" smtClean="0"/>
                  <a:t>最近邻的距离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只考虑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近邻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高维对称分布：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低维分布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,</m:t>
                        </m:r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charset="0"/>
                        <a:sym typeface="Times New Roman" panose="02020603050405020304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sym typeface="Times New Roman" panose="020206030504050203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i="1">
                                <a:latin typeface="Cambria Math" charset="0"/>
                                <a:sym typeface="Times New Roman" panose="02020603050405020304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charset="0"/>
                                <a:sym typeface="Times New Roman" panose="02020603050405020304"/>
                              </a:rPr>
                              <m:t>1+</m:t>
                            </m:r>
                            <m:r>
                              <a:rPr lang="en-US" altLang="zh-CN">
                                <a:latin typeface="Cambria Math" charset="0"/>
                                <a:sym typeface="Times New Roman" panose="02020603050405020304"/>
                              </a:rPr>
                              <m:t>𝑎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  <a:sym typeface="Times New Roman" panose="02020603050405020304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i="1"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2</m:t>
                                </m:r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𝑏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kumimoji="1" lang="en-US" altLang="zh-CN" dirty="0"/>
              </a:p>
              <a:p>
                <a:endParaRPr lang="en-US" altLang="zh-CN" dirty="0"/>
              </a:p>
              <a:p>
                <a:pPr lvl="1"/>
                <a:endParaRPr kumimoji="1" lang="zh-CN" altLang="en-US" dirty="0"/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b="-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参数化</a:t>
            </a:r>
            <a:r>
              <a:rPr lang="en-US" altLang="zh-CN" dirty="0" smtClean="0"/>
              <a:t>UMAP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64208" y="3323266"/>
                <a:ext cx="5413755" cy="500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is-I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−</m:t>
                                  </m:r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is-I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m:t>⁡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3323266"/>
                <a:ext cx="5413755" cy="5003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4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高维对称分布：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低维分布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𝑖</m:t>
                        </m:r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,</m:t>
                        </m:r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charset="0"/>
                        <a:sym typeface="Times New Roman" panose="02020603050405020304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sym typeface="Times New Roman" panose="02020603050405020304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i="1">
                                <a:latin typeface="Cambria Math" charset="0"/>
                                <a:sym typeface="Times New Roman" panose="02020603050405020304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charset="0"/>
                                <a:sym typeface="Times New Roman" panose="02020603050405020304"/>
                              </a:rPr>
                              <m:t>1+</m:t>
                            </m:r>
                            <m:r>
                              <a:rPr lang="en-US" altLang="zh-CN">
                                <a:latin typeface="Cambria Math" charset="0"/>
                                <a:sym typeface="Times New Roman" panose="02020603050405020304"/>
                              </a:rPr>
                              <m:t>𝑎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  <a:sym typeface="Times New Roman" panose="02020603050405020304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i="1"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𝐳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2</m:t>
                                </m:r>
                                <m:r>
                                  <a:rPr lang="en-US" altLang="zh-CN">
                                    <a:latin typeface="Cambria Math" charset="0"/>
                                    <a:sym typeface="Times New Roman" panose="02020603050405020304"/>
                                  </a:rPr>
                                  <m:t>𝑏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>
                            <a:latin typeface="Cambria Math" charset="0"/>
                            <a:sym typeface="Times New Roman" panose="02020603050405020304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目标函数：高维和低维之间的分布的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</a:t>
                </a:r>
                <a:endParaRPr lang="en-US" altLang="zh-CN" dirty="0"/>
              </a:p>
              <a:p>
                <a:pPr lvl="1"/>
                <a:endParaRPr kumimoji="1" lang="en-US" altLang="zh-CN" dirty="0"/>
              </a:p>
              <a:p>
                <a:endParaRPr lang="en-US" altLang="zh-CN" dirty="0"/>
              </a:p>
              <a:p>
                <a:pPr lvl="1"/>
                <a:endParaRPr kumimoji="1" lang="zh-CN" altLang="en-US" dirty="0"/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参数化</a:t>
            </a:r>
            <a:r>
              <a:rPr lang="en-US" altLang="zh-CN" dirty="0" smtClean="0"/>
              <a:t>UMAP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87" y="3573463"/>
            <a:ext cx="836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、监督信息相结合：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参数化</a:t>
            </a:r>
            <a:r>
              <a:rPr kumimoji="1" lang="en-US" altLang="zh-CN" dirty="0" smtClean="0"/>
              <a:t>UMAP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5" y="2044700"/>
            <a:ext cx="8968967" cy="22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8673" y="2651758"/>
            <a:ext cx="10601472" cy="128264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参数化</a:t>
            </a:r>
            <a:r>
              <a:rPr kumimoji="1" lang="en-US" altLang="zh-CN" dirty="0" smtClean="0"/>
              <a:t>UMAP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6" y="1147762"/>
            <a:ext cx="10659909" cy="1503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79" y="3934405"/>
            <a:ext cx="10346117" cy="11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深度非监督学习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1200" y="1371600"/>
            <a:ext cx="1097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参数化的流形学习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自监督学习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613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对无标注的数据，通过挖掘数据本身蕴含的信息，以监督的方式进行</a:t>
            </a:r>
            <a:r>
              <a:rPr lang="zh-CN" altLang="en-US" dirty="0" smtClean="0"/>
              <a:t>学习到数据的表示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自监督学习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0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507155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+mn-lt"/>
              </a:rPr>
              <a:t>Predict any part of the input from any other part. </a:t>
            </a:r>
            <a:endParaRPr lang="en-US" altLang="zh-CN" sz="24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+mn-lt"/>
              </a:rPr>
              <a:t>Predict the </a:t>
            </a:r>
            <a:r>
              <a:rPr lang="en-US" altLang="zh-CN" sz="2400" b="1" dirty="0">
                <a:solidFill>
                  <a:srgbClr val="1F1EF1"/>
                </a:solidFill>
                <a:latin typeface="+mn-lt"/>
              </a:rPr>
              <a:t>future </a:t>
            </a:r>
            <a:r>
              <a:rPr lang="en-US" altLang="zh-CN" sz="2400" b="1" dirty="0">
                <a:latin typeface="+mn-lt"/>
              </a:rPr>
              <a:t>from the </a:t>
            </a:r>
            <a:r>
              <a:rPr lang="en-US" altLang="zh-CN" sz="2400" b="1" dirty="0">
                <a:solidFill>
                  <a:srgbClr val="7030A0"/>
                </a:solidFill>
                <a:latin typeface="+mn-lt"/>
              </a:rPr>
              <a:t>past</a:t>
            </a:r>
            <a:r>
              <a:rPr lang="en-US" altLang="zh-CN" sz="2400" b="1" dirty="0">
                <a:latin typeface="+mn-lt"/>
              </a:rPr>
              <a:t>. </a:t>
            </a:r>
            <a:endParaRPr lang="en-US" altLang="zh-CN" sz="2400" b="1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+mn-lt"/>
              </a:rPr>
              <a:t>Predict </a:t>
            </a:r>
            <a:r>
              <a:rPr lang="en-US" altLang="zh-CN" sz="2400" b="1" dirty="0">
                <a:latin typeface="+mn-lt"/>
              </a:rPr>
              <a:t>the </a:t>
            </a:r>
            <a:r>
              <a:rPr lang="en-US" altLang="zh-CN" sz="2400" b="1" dirty="0">
                <a:solidFill>
                  <a:srgbClr val="1F1EF1"/>
                </a:solidFill>
                <a:latin typeface="+mn-lt"/>
              </a:rPr>
              <a:t>masked</a:t>
            </a:r>
            <a:r>
              <a:rPr lang="en-US" altLang="zh-CN" sz="2400" b="1" dirty="0">
                <a:latin typeface="+mn-lt"/>
              </a:rPr>
              <a:t> from the </a:t>
            </a:r>
            <a:r>
              <a:rPr lang="en-US" altLang="zh-CN" sz="2400" b="1" dirty="0">
                <a:solidFill>
                  <a:srgbClr val="7030A0"/>
                </a:solidFill>
                <a:latin typeface="+mn-lt"/>
              </a:rPr>
              <a:t>visible</a:t>
            </a:r>
            <a:r>
              <a:rPr lang="en-US" altLang="zh-CN" sz="2400" b="1" dirty="0">
                <a:latin typeface="+mn-lt"/>
              </a:rPr>
              <a:t>. </a:t>
            </a:r>
            <a:endParaRPr lang="en-US" altLang="zh-CN" sz="24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+mn-lt"/>
              </a:rPr>
              <a:t>Predict the any </a:t>
            </a:r>
            <a:r>
              <a:rPr lang="en-US" altLang="zh-CN" sz="2400" b="1" dirty="0">
                <a:solidFill>
                  <a:srgbClr val="1F1EF1"/>
                </a:solidFill>
                <a:latin typeface="+mn-lt"/>
              </a:rPr>
              <a:t>occluded</a:t>
            </a:r>
            <a:r>
              <a:rPr lang="en-US" altLang="zh-CN" sz="2400" b="1" dirty="0">
                <a:latin typeface="+mn-lt"/>
              </a:rPr>
              <a:t> part from all</a:t>
            </a:r>
            <a:r>
              <a:rPr lang="en-US" altLang="zh-CN" sz="2400" b="1" dirty="0">
                <a:solidFill>
                  <a:srgbClr val="7030A0"/>
                </a:solidFill>
                <a:latin typeface="+mn-lt"/>
              </a:rPr>
              <a:t> available </a:t>
            </a:r>
            <a:r>
              <a:rPr lang="en-US" altLang="zh-CN" sz="2400" b="1" dirty="0">
                <a:latin typeface="+mn-lt"/>
              </a:rPr>
              <a:t>parts. </a:t>
            </a:r>
            <a:endParaRPr lang="en-US" altLang="zh-CN" sz="2400" b="1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400" b="1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+mn-lt"/>
              </a:rPr>
              <a:t>Pretend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there is a part of the input you </a:t>
            </a:r>
            <a:r>
              <a:rPr lang="en-US" altLang="zh-CN" sz="2400" b="1" dirty="0" smtClean="0">
                <a:solidFill>
                  <a:srgbClr val="C00000"/>
                </a:solidFill>
                <a:latin typeface="+mn-lt"/>
              </a:rPr>
              <a:t>don’t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know and predict that. 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+mn-lt"/>
              </a:rPr>
              <a:t>Reconstruction = SSL when any part could be known or unknown 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+mn-lt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10059157" cy="412178"/>
          </a:xfrm>
        </p:spPr>
        <p:txBody>
          <a:bodyPr/>
          <a:lstStyle/>
          <a:p>
            <a:r>
              <a:rPr lang="en-GB" altLang="zh-CN" dirty="0"/>
              <a:t>Self-Supervised Learning= Filling the Blanks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48" y="1846263"/>
            <a:ext cx="3848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7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深度非监督学习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1200" y="1371600"/>
            <a:ext cx="1097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参数化的流形学习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自监督学习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3399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zh-CN" dirty="0"/>
              <a:t>Reconstruct from a corrupted (or partial) </a:t>
            </a:r>
            <a:r>
              <a:rPr lang="en-GB" altLang="zh-CN" dirty="0" smtClean="0"/>
              <a:t>data</a:t>
            </a:r>
          </a:p>
          <a:p>
            <a:pPr lvl="1">
              <a:lnSpc>
                <a:spcPct val="100000"/>
              </a:lnSpc>
            </a:pPr>
            <a:r>
              <a:rPr lang="en-GB" altLang="zh-CN" dirty="0" smtClean="0"/>
              <a:t> word2vec</a:t>
            </a:r>
            <a:endParaRPr lang="en-GB" altLang="zh-CN" dirty="0"/>
          </a:p>
          <a:p>
            <a:pPr lvl="1">
              <a:lnSpc>
                <a:spcPct val="100000"/>
              </a:lnSpc>
            </a:pPr>
            <a:r>
              <a:rPr lang="en-GB" altLang="zh-CN" dirty="0" smtClean="0"/>
              <a:t> Bert-Family </a:t>
            </a:r>
            <a:r>
              <a:rPr lang="en-GB" altLang="zh-CN" dirty="0"/>
              <a:t>(Text</a:t>
            </a:r>
            <a:r>
              <a:rPr lang="en-GB" altLang="zh-CN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GB" altLang="zh-CN" dirty="0"/>
              <a:t> </a:t>
            </a:r>
            <a:r>
              <a:rPr lang="en-GB" altLang="zh-CN" dirty="0"/>
              <a:t>In-painting (</a:t>
            </a:r>
            <a:r>
              <a:rPr lang="en-GB" altLang="zh-CN" dirty="0" err="1"/>
              <a:t>Imagae</a:t>
            </a:r>
            <a:r>
              <a:rPr lang="en-GB" altLang="zh-CN" dirty="0" smtClean="0"/>
              <a:t>)</a:t>
            </a:r>
            <a:endParaRPr kumimoji="1" lang="en-GB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lang="en-GB" altLang="zh-CN" dirty="0"/>
              <a:t>Visual common sense </a:t>
            </a:r>
            <a:r>
              <a:rPr lang="en-GB" altLang="zh-CN" dirty="0" smtClean="0"/>
              <a:t>tasks</a:t>
            </a:r>
          </a:p>
          <a:p>
            <a:pPr lvl="1">
              <a:lnSpc>
                <a:spcPct val="100000"/>
              </a:lnSpc>
            </a:pPr>
            <a:r>
              <a:rPr kumimoji="1" lang="en-GB" altLang="zh-CN" dirty="0"/>
              <a:t> </a:t>
            </a:r>
            <a:r>
              <a:rPr lang="en-GB" altLang="zh-CN" dirty="0"/>
              <a:t>Jigsaw </a:t>
            </a:r>
            <a:r>
              <a:rPr lang="en-GB" altLang="zh-CN" dirty="0" smtClean="0"/>
              <a:t>puzzles</a:t>
            </a:r>
          </a:p>
          <a:p>
            <a:pPr lvl="1">
              <a:lnSpc>
                <a:spcPct val="100000"/>
              </a:lnSpc>
            </a:pPr>
            <a:r>
              <a:rPr kumimoji="1" lang="en-GB" altLang="zh-CN" dirty="0"/>
              <a:t> </a:t>
            </a:r>
            <a:r>
              <a:rPr lang="en-GB" altLang="zh-CN" dirty="0" smtClean="0"/>
              <a:t>Rotation</a:t>
            </a:r>
          </a:p>
          <a:p>
            <a:pPr lvl="1">
              <a:lnSpc>
                <a:spcPct val="100000"/>
              </a:lnSpc>
            </a:pPr>
            <a:r>
              <a:rPr kumimoji="1" lang="en-GB" altLang="zh-CN" dirty="0" smtClean="0"/>
              <a:t> Frame Order</a:t>
            </a:r>
            <a:endParaRPr kumimoji="1" lang="en-GB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lang="en-GB" altLang="zh-CN" dirty="0"/>
              <a:t>Contrastive </a:t>
            </a:r>
            <a:r>
              <a:rPr lang="en-GB" altLang="zh-CN" dirty="0" smtClean="0"/>
              <a:t>Learning</a:t>
            </a:r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 </a:t>
            </a:r>
            <a:r>
              <a:rPr lang="en-GB" altLang="zh-CN" dirty="0" smtClean="0"/>
              <a:t>Contrastive </a:t>
            </a:r>
            <a:r>
              <a:rPr lang="en-GB" altLang="zh-CN" dirty="0"/>
              <a:t>Predictive Coding (CPC</a:t>
            </a:r>
            <a:r>
              <a:rPr lang="en-GB" altLang="zh-CN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GB" altLang="zh-CN" dirty="0" smtClean="0"/>
              <a:t> </a:t>
            </a:r>
            <a:r>
              <a:rPr lang="en-GB" altLang="zh-CN" dirty="0" err="1" smtClean="0"/>
              <a:t>SimCLR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449813" cy="521906"/>
          </a:xfrm>
        </p:spPr>
        <p:txBody>
          <a:bodyPr/>
          <a:lstStyle/>
          <a:p>
            <a:r>
              <a:rPr lang="en-GB" altLang="zh-CN"/>
              <a:t>Methods of Self-Supervised Learning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51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319088" cy="659066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神经词嵌入</a:t>
            </a:r>
            <a:r>
              <a:rPr lang="zh-CN" altLang="en-US" spc="9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Neural</a:t>
            </a:r>
            <a:r>
              <a:rPr lang="en-US" altLang="zh-CN" spc="19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200" dirty="0">
                <a:latin typeface="Microsoft YaHei" charset="-122"/>
                <a:ea typeface="Microsoft YaHei" charset="-122"/>
                <a:cs typeface="Microsoft YaHei" charset="-122"/>
              </a:rPr>
              <a:t>Word</a:t>
            </a:r>
            <a:r>
              <a:rPr lang="en-US" altLang="zh-CN" spc="204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100" dirty="0">
                <a:latin typeface="Microsoft YaHei" charset="-122"/>
                <a:ea typeface="Microsoft YaHei" charset="-122"/>
                <a:cs typeface="Microsoft YaHei" charset="-122"/>
              </a:rPr>
              <a:t>Embedding</a:t>
            </a:r>
            <a:r>
              <a:rPr lang="zh-CN" altLang="en-US" spc="1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709065" y="4031742"/>
            <a:ext cx="47604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0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229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分布式表达：</a:t>
            </a: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向量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空间表达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98892" y="3436620"/>
            <a:ext cx="313943" cy="312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6992" y="2267711"/>
            <a:ext cx="216408" cy="1062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9066" y="1287907"/>
            <a:ext cx="1094105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05" dirty="0">
                <a:solidFill>
                  <a:srgbClr val="09405E"/>
                </a:solidFill>
                <a:latin typeface="Wingdings"/>
                <a:cs typeface="Wingdings"/>
              </a:rPr>
              <a:t>◼</a:t>
            </a:r>
            <a:r>
              <a:rPr sz="2400" spc="-145" dirty="0">
                <a:solidFill>
                  <a:srgbClr val="09405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传统词采用独热</a:t>
            </a:r>
            <a:r>
              <a:rPr sz="2400" spc="-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（one-hot）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表达或者叫局部表达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138670">
              <a:lnSpc>
                <a:spcPct val="100000"/>
              </a:lnSpc>
              <a:spcBef>
                <a:spcPts val="2130"/>
              </a:spcBef>
            </a:pPr>
            <a:r>
              <a:rPr sz="1800" spc="-90" dirty="0">
                <a:latin typeface="Arial"/>
                <a:cs typeface="Arial"/>
              </a:rPr>
              <a:t>man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125" dirty="0">
                <a:latin typeface="Arial"/>
                <a:cs typeface="Arial"/>
              </a:rPr>
              <a:t>cos(car, </a:t>
            </a:r>
            <a:r>
              <a:rPr sz="1800" spc="-45" dirty="0">
                <a:latin typeface="Arial"/>
                <a:cs typeface="Arial"/>
              </a:rPr>
              <a:t>automobile) </a:t>
            </a:r>
            <a:r>
              <a:rPr sz="1800" spc="-155" dirty="0">
                <a:latin typeface="Arial"/>
                <a:cs typeface="Arial"/>
              </a:rPr>
              <a:t>=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0!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/>
          </p:nvPr>
        </p:nvGraphicFramePr>
        <p:xfrm>
          <a:off x="1359770" y="4669818"/>
          <a:ext cx="5940425" cy="174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2235"/>
                <a:gridCol w="4568190"/>
              </a:tblGrid>
              <a:tr h="349885">
                <a:tc gridSpan="2"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Vector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Space</a:t>
                      </a:r>
                      <a:r>
                        <a:rPr sz="1800" b="1" spc="-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Representation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9885"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[0.326172,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0.00524902,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0.0209961]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woman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[0.243164,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−0.205078,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−0.0294189]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[0.0512695,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−0.306641,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0.222656]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automobile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[0.107422,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−0.0375977,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−0.0620117]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3" name="object 18"/>
          <p:cNvSpPr txBox="1"/>
          <p:nvPr/>
        </p:nvSpPr>
        <p:spPr>
          <a:xfrm>
            <a:off x="7857475" y="4707763"/>
            <a:ext cx="4120403" cy="836768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335"/>
              </a:spcBef>
            </a:pPr>
            <a:r>
              <a:rPr sz="1800" spc="-90" dirty="0" smtClean="0">
                <a:latin typeface="Arial"/>
                <a:cs typeface="Arial"/>
              </a:rPr>
              <a:t>cos(man</a:t>
            </a:r>
            <a:r>
              <a:rPr sz="1800" spc="-90" dirty="0">
                <a:latin typeface="Arial"/>
                <a:cs typeface="Arial"/>
              </a:rPr>
              <a:t>, </a:t>
            </a:r>
            <a:r>
              <a:rPr sz="1800" spc="-50" dirty="0">
                <a:latin typeface="Arial"/>
                <a:cs typeface="Arial"/>
              </a:rPr>
              <a:t>women) </a:t>
            </a:r>
            <a:r>
              <a:rPr sz="1800" spc="-145" dirty="0">
                <a:latin typeface="Arial"/>
                <a:cs typeface="Arial"/>
              </a:rPr>
              <a:t>=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F7554E"/>
                </a:solidFill>
                <a:latin typeface="Arial"/>
                <a:cs typeface="Arial"/>
              </a:rPr>
              <a:t>0.77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1097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cos(man, </a:t>
            </a:r>
            <a:r>
              <a:rPr sz="1800" spc="-35" dirty="0">
                <a:latin typeface="Arial"/>
                <a:cs typeface="Arial"/>
              </a:rPr>
              <a:t>automobile) </a:t>
            </a:r>
            <a:r>
              <a:rPr sz="1800" spc="-145" dirty="0">
                <a:latin typeface="Arial"/>
                <a:cs typeface="Arial"/>
              </a:rPr>
              <a:t>=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0.25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14" name="object 7"/>
          <p:cNvGraphicFramePr>
            <a:graphicFrameLocks noGrp="1"/>
          </p:cNvGraphicFramePr>
          <p:nvPr/>
        </p:nvGraphicFramePr>
        <p:xfrm>
          <a:off x="1381252" y="1733295"/>
          <a:ext cx="524764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120"/>
                <a:gridCol w="3652520"/>
              </a:tblGrid>
              <a:tr h="429895">
                <a:tc gridSpan="2">
                  <a:txBody>
                    <a:bodyPr/>
                    <a:lstStyle/>
                    <a:p>
                      <a:pPr marL="13442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One-Hot</a:t>
                      </a:r>
                      <a:r>
                        <a:rPr sz="2000" b="1" spc="-1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Representation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989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60" dirty="0">
                          <a:latin typeface="Arial"/>
                          <a:cs typeface="Arial"/>
                        </a:rPr>
                        <a:t>[1,0,...,0,0,...,0,0]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2989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woman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60" dirty="0">
                          <a:latin typeface="Arial"/>
                          <a:cs typeface="Arial"/>
                        </a:rPr>
                        <a:t>[0,1,...,0,0,...,0,0]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42989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dog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60" dirty="0">
                          <a:latin typeface="Arial"/>
                          <a:cs typeface="Arial"/>
                        </a:rPr>
                        <a:t>[0,0,...,1,0,...,0,0]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2989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computer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60" dirty="0">
                          <a:latin typeface="Arial"/>
                          <a:cs typeface="Arial"/>
                        </a:rPr>
                        <a:t>[0,0,...,0,0,...,1,0]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985" y="5093525"/>
            <a:ext cx="1409700" cy="9779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857475" y="4602583"/>
            <a:ext cx="115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107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55" dirty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7402069" y="1268094"/>
            <a:ext cx="4789931" cy="2691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 txBox="1"/>
          <p:nvPr/>
        </p:nvSpPr>
        <p:spPr>
          <a:xfrm>
            <a:off x="466445" y="1268094"/>
            <a:ext cx="6519571" cy="3234219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63550" indent="-450850">
              <a:lnSpc>
                <a:spcPct val="100000"/>
              </a:lnSpc>
              <a:spcBef>
                <a:spcPts val="1540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Word2Vec：</a:t>
            </a: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利用简单（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浅层）</a:t>
            </a: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的神经网络模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型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从海量的文档中学习</a:t>
            </a: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词向量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0750" marR="5080" lvl="1" indent="-450850">
              <a:spcBef>
                <a:spcPts val="1540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利用一个窗口中上下文单词预测中间的词</a:t>
            </a:r>
            <a:endParaRPr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3550" indent="-450850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两种模型结构</a:t>
            </a:r>
            <a:r>
              <a:rPr sz="2400" spc="-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1805"/>
              </a:spcBef>
              <a:buSzPct val="80000"/>
              <a:buFont typeface="Wingdings" charset="2"/>
              <a:buChar char="n"/>
              <a:tabLst>
                <a:tab pos="698500" algn="l"/>
              </a:tabLst>
            </a:pPr>
            <a:r>
              <a:rPr sz="24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Skip-gram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 algn="just">
              <a:spcBef>
                <a:spcPts val="1695"/>
              </a:spcBef>
              <a:buSzPct val="80000"/>
              <a:buFont typeface="Wingdings" charset="2"/>
              <a:buChar char="n"/>
              <a:tabLst>
                <a:tab pos="698500" algn="l"/>
              </a:tabLst>
            </a:pPr>
            <a:r>
              <a:rPr sz="2400" spc="-25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CBOW</a:t>
            </a:r>
            <a:r>
              <a:rPr lang="zh-CN" altLang="en-US" sz="24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continuous bag-of-word </a:t>
            </a:r>
            <a:r>
              <a:rPr lang="zh-CN" altLang="en-US" sz="24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sz="2400" spc="-114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5424678" y="6410350"/>
            <a:ext cx="1344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(</a:t>
            </a:r>
            <a:r>
              <a:rPr sz="12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Mikolov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12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al.,</a:t>
            </a:r>
            <a:r>
              <a:rPr sz="1200" u="sng" spc="-2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200" u="sng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2013</a:t>
            </a:r>
            <a:r>
              <a:rPr sz="1200" spc="-55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316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225" dirty="0">
                <a:latin typeface="Microsoft YaHei" charset="-122"/>
                <a:ea typeface="Microsoft YaHei" charset="-122"/>
                <a:cs typeface="Microsoft YaHei" charset="-122"/>
              </a:rPr>
              <a:t>CBOW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858779" y="1170508"/>
            <a:ext cx="5216906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charset="2"/>
              <a:buChar char="n"/>
              <a:tabLst>
                <a:tab pos="241300" algn="l"/>
              </a:tabLst>
            </a:pPr>
            <a:r>
              <a:rPr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给定上下</a:t>
            </a: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</a:t>
            </a:r>
            <a:r>
              <a:rPr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𝑤</a:t>
            </a:r>
            <a:r>
              <a:rPr sz="2800" spc="-195" baseline="-162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𝑡+𝑗</a:t>
            </a:r>
            <a:r>
              <a:rPr sz="2800" spc="-735" baseline="-162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预测单词</a:t>
            </a:r>
            <a:r>
              <a:rPr sz="2800" spc="-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𝑤</a:t>
            </a:r>
            <a:r>
              <a:rPr sz="2800" spc="-37" baseline="-162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𝑡</a:t>
            </a:r>
            <a:endParaRPr sz="2800" baseline="-1626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00000"/>
              </a:lnSpc>
              <a:buClr>
                <a:srgbClr val="09405E"/>
              </a:buClr>
              <a:buFont typeface="Wingdings" charset="2"/>
              <a:buChar char="n"/>
            </a:pP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lnSpc>
                <a:spcPct val="100000"/>
              </a:lnSpc>
              <a:buFont typeface="Wingdings" charset="2"/>
              <a:buChar char="n"/>
              <a:tabLst>
                <a:tab pos="241300" algn="l"/>
              </a:tabLst>
            </a:pP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极大似然估计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7683500" y="5620918"/>
            <a:ext cx="3162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Continuous </a:t>
            </a:r>
            <a:r>
              <a:rPr sz="1800" spc="-70" dirty="0">
                <a:latin typeface="Arial"/>
                <a:cs typeface="Arial"/>
              </a:rPr>
              <a:t>bag-of-words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(CBOW)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24805" y="3080710"/>
                <a:ext cx="5423792" cy="1844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kumimoji="1" sz="2800" i="1">
                    <a:solidFill>
                      <a:srgbClr val="002060"/>
                    </a:solidFill>
                    <a:latin typeface="Cambria Math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</a:rPr>
                            <m:t>skip</m:t>
                          </m:r>
                          <m:r>
                            <a:rPr lang="en-US" altLang="zh-CN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charset="0"/>
                            </a:rPr>
                            <m:t>𝑔𝑟𝑎𝑚</m:t>
                          </m:r>
                        </m:sub>
                      </m:sSub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>
                              <a:latin typeface="Cambria Math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>
                              <a:latin typeface="Cambria Math" charset="0"/>
                            </a:rPr>
                            <m:t>𝑙𝑜𝑔𝑝</m:t>
                          </m:r>
                          <m:r>
                            <a:rPr lang="en-US" altLang="zh-CN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latin typeface="Cambria Math" charset="0"/>
                          </a:rPr>
                          <m:t>−</m:t>
                        </m:r>
                        <m:r>
                          <a:rPr lang="en-US" altLang="zh-CN">
                            <a:latin typeface="Cambria Math" charset="0"/>
                          </a:rPr>
                          <m:t>𝑐</m:t>
                        </m:r>
                        <m:r>
                          <a:rPr lang="en-US" altLang="zh-CN">
                            <a:latin typeface="Cambria Math" charset="0"/>
                          </a:rPr>
                          <m:t>≤</m:t>
                        </m:r>
                        <m:r>
                          <a:rPr lang="en-US" altLang="zh-CN">
                            <a:latin typeface="Cambria Math" charset="0"/>
                          </a:rPr>
                          <m:t>𝑗</m:t>
                        </m:r>
                        <m:r>
                          <a:rPr lang="en-US" altLang="zh-CN">
                            <a:latin typeface="Cambria Math" charset="0"/>
                          </a:rPr>
                          <m:t>≤</m:t>
                        </m:r>
                        <m:r>
                          <a:rPr lang="en-US" altLang="zh-CN">
                            <a:latin typeface="Cambria Math" charset="0"/>
                          </a:rPr>
                          <m:t>𝑐</m:t>
                        </m:r>
                        <m:r>
                          <a:rPr lang="en-US" altLang="zh-CN">
                            <a:latin typeface="Cambria Math" charset="0"/>
                          </a:rPr>
                          <m:t>,</m:t>
                        </m:r>
                        <m:r>
                          <a:rPr lang="en-US" altLang="zh-CN">
                            <a:latin typeface="Cambria Math" charset="0"/>
                          </a:rPr>
                          <m:t>𝑗</m:t>
                        </m:r>
                        <m:r>
                          <a:rPr lang="en-US" altLang="zh-CN">
                            <a:latin typeface="Cambria Math" charset="0"/>
                          </a:rPr>
                          <m:t>≠0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is-IS" altLang="zh-CN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05" y="3080710"/>
                <a:ext cx="5423792" cy="1844992"/>
              </a:xfrm>
              <a:prstGeom prst="rect">
                <a:avLst/>
              </a:prstGeom>
              <a:blipFill rotWithShape="0">
                <a:blip r:embed="rId3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96" y="835604"/>
            <a:ext cx="3716892" cy="4840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4873" y="6130569"/>
                <a:ext cx="11647127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𝑾</m:t>
                        </m:r>
                      </m:e>
                      <m:sup/>
                    </m:sSup>
                  </m:oMath>
                </a14:m>
                <a:r>
                  <a:rPr lang="zh-CN" altLang="en-US" sz="2400" dirty="0" smtClean="0">
                    <a:solidFill>
                      <a:srgbClr val="33333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共享：每个单词的输出向量是固定的、唯一的，与其他单词无关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3" y="6130569"/>
                <a:ext cx="11647127" cy="493277"/>
              </a:xfrm>
              <a:prstGeom prst="rect">
                <a:avLst/>
              </a:prstGeom>
              <a:blipFill rotWithShape="0">
                <a:blip r:embed="rId5"/>
                <a:stretch>
                  <a:fillRect t="-3704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448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10" dirty="0">
                <a:latin typeface="Microsoft YaHei" charset="-122"/>
                <a:ea typeface="Microsoft YaHei" charset="-122"/>
                <a:cs typeface="Microsoft YaHei" charset="-122"/>
              </a:rPr>
              <a:t>Skip-Gram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8544814" y="5598363"/>
            <a:ext cx="988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Skip-Gram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858778" y="1097356"/>
            <a:ext cx="568832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charset="2"/>
              <a:buChar char="n"/>
              <a:tabLst>
                <a:tab pos="241300" algn="l"/>
              </a:tabLst>
            </a:pPr>
            <a:r>
              <a:rPr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给定单</a:t>
            </a: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</a:t>
            </a:r>
            <a:r>
              <a:rPr sz="2800" spc="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𝑤</a:t>
            </a:r>
            <a:r>
              <a:rPr sz="3075" spc="89" baseline="-162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𝑡</a:t>
            </a:r>
            <a:r>
              <a:rPr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预测上下文</a:t>
            </a:r>
            <a:r>
              <a:rPr sz="28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𝑤</a:t>
            </a:r>
            <a:r>
              <a:rPr sz="3075" spc="-187" baseline="-162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𝑡+𝑗</a:t>
            </a:r>
            <a:endParaRPr sz="3075" baseline="-1626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buClr>
                <a:srgbClr val="09405E"/>
              </a:buClr>
              <a:buFont typeface="Wingdings" charset="2"/>
              <a:buChar char="n"/>
              <a:tabLst>
                <a:tab pos="241300" algn="l"/>
              </a:tabLst>
            </a:pPr>
            <a:endParaRPr sz="28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lnSpc>
                <a:spcPct val="100000"/>
              </a:lnSpc>
              <a:buFont typeface="Wingdings" charset="2"/>
              <a:buChar char="n"/>
              <a:tabLst>
                <a:tab pos="241300" algn="l"/>
              </a:tabLst>
            </a:pP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极大似然估计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9342" y="2619075"/>
                <a:ext cx="7678064" cy="3131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skip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𝑔𝑟𝑎𝑚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𝑙𝑜𝑔𝑝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sz="2800" b="0" dirty="0" smtClean="0">
                  <a:solidFill>
                    <a:srgbClr val="002060"/>
                  </a:solidFill>
                </a:endParaRPr>
              </a:p>
              <a:p>
                <a:endParaRPr kumimoji="1" lang="en-US" altLang="zh-CN" sz="2800" i="1" dirty="0" smtClean="0">
                  <a:solidFill>
                    <a:srgbClr val="00206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⁡</m:t>
                          </m:r>
                          <m:d>
                            <m:dPr>
                              <m:ctrlPr>
                                <a:rPr kumimoji="1" lang="mr-IN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mr-IN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mr-IN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kumimoji="1" lang="mr-IN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mr-IN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mr-IN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𝑾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2" y="2619075"/>
                <a:ext cx="7678064" cy="31316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63" y="982575"/>
            <a:ext cx="3865966" cy="4615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4873" y="6130569"/>
                <a:ext cx="116471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33333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共享：每个单词的输出向量是固定的、唯一的，与其他单词无关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3" y="6130569"/>
                <a:ext cx="1164712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9856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00" dirty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266" y="1192359"/>
            <a:ext cx="829733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lang="zh-CN" altLang="en-US" sz="2400" spc="30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如何计算</a:t>
            </a:r>
          </a:p>
          <a:p>
            <a:pPr marL="622300" indent="-342900">
              <a:lnSpc>
                <a:spcPct val="100000"/>
              </a:lnSpc>
              <a:spcBef>
                <a:spcPts val="1400"/>
              </a:spcBef>
              <a:buSzPct val="80000"/>
              <a:buFont typeface="Wingdings" charset="2"/>
              <a:buChar char="n"/>
              <a:tabLst>
                <a:tab pos="469900" algn="l"/>
              </a:tabLst>
            </a:pPr>
            <a:r>
              <a:rPr lang="en-US" altLang="zh-CN" sz="24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初始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化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：为每一个单词随机生成</a:t>
            </a:r>
            <a:r>
              <a:rPr lang="en-US" altLang="zh-CN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固定维度的</a:t>
            </a:r>
            <a:r>
              <a:rPr lang="en-US" altLang="zh-CN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</a:p>
          <a:p>
            <a:pPr marL="622300" indent="-342900">
              <a:lnSpc>
                <a:spcPct val="100000"/>
              </a:lnSpc>
              <a:spcBef>
                <a:spcPts val="1070"/>
              </a:spcBef>
              <a:buSzPct val="80000"/>
              <a:buFont typeface="Wingdings" charset="2"/>
              <a:buChar char="n"/>
              <a:tabLst>
                <a:tab pos="469900" algn="l"/>
              </a:tabLst>
            </a:pPr>
            <a:r>
              <a:rPr lang="en-US" altLang="zh-CN" sz="24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更新：扫描文档集合，为每一个单词重新计算其表达</a:t>
            </a:r>
          </a:p>
          <a:p>
            <a:pPr marL="622300" indent="-342900">
              <a:lnSpc>
                <a:spcPct val="100000"/>
              </a:lnSpc>
              <a:spcBef>
                <a:spcPts val="1080"/>
              </a:spcBef>
              <a:buSzPct val="80000"/>
              <a:buFont typeface="Wingdings" charset="2"/>
              <a:buChar char="n"/>
              <a:tabLst>
                <a:tab pos="469900" algn="l"/>
              </a:tabLst>
            </a:pPr>
            <a:r>
              <a:rPr lang="en-US" altLang="zh-CN" sz="24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重复</a:t>
            </a:r>
            <a:r>
              <a:rPr lang="en-US" altLang="zh-CN" sz="2400" spc="-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spc="-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直至收敛</a:t>
            </a:r>
          </a:p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463550" algn="l"/>
              </a:tabLst>
            </a:pPr>
            <a:r>
              <a:rPr lang="zh-CN" altLang="en-US" sz="24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难点，如何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22300" indent="-342900">
              <a:spcBef>
                <a:spcPts val="1300"/>
              </a:spcBef>
              <a:buSzPct val="80000"/>
              <a:buFont typeface="Wingdings" charset="2"/>
              <a:buChar char="n"/>
              <a:tabLst>
                <a:tab pos="469900" algn="l"/>
              </a:tabLst>
            </a:pPr>
            <a:r>
              <a:rPr lang="zh-CN" altLang="en-US" sz="24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层次化</a:t>
            </a:r>
            <a:r>
              <a:rPr lang="en-US" altLang="zh-CN" sz="2400" spc="-1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softmax</a:t>
            </a:r>
            <a:endParaRPr lang="en-US" altLang="zh-CN" sz="2400" spc="-1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22300" indent="-342900">
              <a:spcBef>
                <a:spcPts val="1300"/>
              </a:spcBef>
              <a:buSzPct val="80000"/>
              <a:buFont typeface="Wingdings" charset="2"/>
              <a:buChar char="n"/>
              <a:tabLst>
                <a:tab pos="469900" algn="l"/>
              </a:tabLst>
            </a:pPr>
            <a:r>
              <a:rPr lang="zh-CN" altLang="en-US" sz="24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59867" y="4216400"/>
                <a:ext cx="4032386" cy="923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67" y="4216400"/>
                <a:ext cx="4032386" cy="9235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5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00" dirty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7"/>
          <p:cNvSpPr/>
          <p:nvPr/>
        </p:nvSpPr>
        <p:spPr>
          <a:xfrm>
            <a:off x="2465832" y="1615439"/>
            <a:ext cx="6536435" cy="2055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1"/>
          <p:cNvSpPr txBox="1"/>
          <p:nvPr/>
        </p:nvSpPr>
        <p:spPr>
          <a:xfrm>
            <a:off x="7550319" y="4555150"/>
            <a:ext cx="3507148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From Tomas Mikolov et al.  Efficient estimation of word  representations in vector  space. In Proceedings of  Workshop of ICLR, 2013.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979333"/>
            <a:ext cx="5934852" cy="26183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6068" y="1122754"/>
            <a:ext cx="6780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3550" algn="l"/>
              </a:tabLst>
            </a:pPr>
            <a:r>
              <a:rPr lang="zh-CN" altLang="en-US" sz="2800" spc="22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得到的单词表达可以完成类比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</a:t>
            </a:r>
            <a:r>
              <a:rPr lang="zh-CN" altLang="en-US" sz="2800" spc="-89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务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8521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ctr"/>
            <a:r>
              <a:rPr lang="en-GB"/>
              <a:t>BERT-Family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t="-1910" b="1909"/>
          <a:stretch/>
        </p:blipFill>
        <p:spPr>
          <a:xfrm>
            <a:off x="630238" y="848966"/>
            <a:ext cx="10415714" cy="6009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78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E11BAFB-AC9E-4617-A3BB-0E6302A90B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=  Encoder of Transformer 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D53508B-3A95-4244-B7A1-633E5F08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en-US" altLang="zh-TW" dirty="0"/>
              <a:t>idirectional 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ncoder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epresentations from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ransformers</a:t>
            </a:r>
            <a:r>
              <a:rPr lang="zh-TW" altLang="en-US" dirty="0"/>
              <a:t> </a:t>
            </a:r>
            <a:r>
              <a:rPr lang="en-US" altLang="zh-TW" dirty="0"/>
              <a:t>(BERT)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A777928E-D44F-4911-A9DB-6113D7FBCBD4}"/>
              </a:ext>
            </a:extLst>
          </p:cNvPr>
          <p:cNvGrpSpPr/>
          <p:nvPr/>
        </p:nvGrpSpPr>
        <p:grpSpPr>
          <a:xfrm>
            <a:off x="7180348" y="1825626"/>
            <a:ext cx="3226758" cy="4498387"/>
            <a:chOff x="5625868" y="1825625"/>
            <a:chExt cx="3226758" cy="449838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FA92E88B-8928-4E7F-9D11-65FF88E0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3DAB9A5F-6353-49EA-BDE1-A01548F77E04}"/>
                </a:ext>
              </a:extLst>
            </p:cNvPr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3C71F337-CCF5-4EED-88A4-8E30C37D9709}"/>
                </a:ext>
              </a:extLst>
            </p:cNvPr>
            <p:cNvSpPr txBox="1"/>
            <p:nvPr/>
          </p:nvSpPr>
          <p:spPr>
            <a:xfrm>
              <a:off x="5785564" y="2819420"/>
              <a:ext cx="1397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70C0"/>
                  </a:solidFill>
                </a:rPr>
                <a:t>Encoder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95C335A7-D1D5-4DFC-91EF-2D53BDD4AA36}"/>
              </a:ext>
            </a:extLst>
          </p:cNvPr>
          <p:cNvSpPr/>
          <p:nvPr/>
        </p:nvSpPr>
        <p:spPr>
          <a:xfrm>
            <a:off x="2306188" y="4301608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="" xmlns:a16="http://schemas.microsoft.com/office/drawing/2014/main" id="{3094A0E7-7E3B-423D-9A8E-6F5A28E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170" y="832757"/>
            <a:ext cx="1690689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4BB5AA7C-B221-426C-BF26-FBC1CF3B48F1}"/>
              </a:ext>
            </a:extLst>
          </p:cNvPr>
          <p:cNvGrpSpPr/>
          <p:nvPr/>
        </p:nvGrpSpPr>
        <p:grpSpPr>
          <a:xfrm>
            <a:off x="2195027" y="5501429"/>
            <a:ext cx="1111321" cy="797614"/>
            <a:chOff x="121207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2E488FAC-3402-492F-9EC7-B62AFD39D66C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="" xmlns:a16="http://schemas.microsoft.com/office/drawing/2014/main" id="{CD50C43A-3B1D-48C5-9215-445F2449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E086F44D-9AE1-46E2-8E52-101B3239A57A}"/>
              </a:ext>
            </a:extLst>
          </p:cNvPr>
          <p:cNvGrpSpPr/>
          <p:nvPr/>
        </p:nvGrpSpPr>
        <p:grpSpPr>
          <a:xfrm>
            <a:off x="3232428" y="5501429"/>
            <a:ext cx="1111321" cy="797614"/>
            <a:chOff x="2272598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EBC7B8FC-A6CF-485D-A713-F66E870AA6B3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112243ED-D0EC-4183-8739-C5153E68B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="" xmlns:a16="http://schemas.microsoft.com/office/drawing/2014/main" id="{8CAEBAE9-2502-4FC7-B9CD-1A74F9D6C868}"/>
              </a:ext>
            </a:extLst>
          </p:cNvPr>
          <p:cNvGrpSpPr/>
          <p:nvPr/>
        </p:nvGrpSpPr>
        <p:grpSpPr>
          <a:xfrm>
            <a:off x="4269829" y="5501429"/>
            <a:ext cx="1111321" cy="797614"/>
            <a:chOff x="3332247" y="5255291"/>
            <a:chExt cx="1111321" cy="797614"/>
          </a:xfrm>
        </p:grpSpPr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51256688-6ABD-40D5-BE7A-B8FA709C4DD9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="" xmlns:a16="http://schemas.microsoft.com/office/drawing/2014/main" id="{A4FD6724-1B8D-47B6-BAAD-4EFFC225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137A59CB-7DEF-49AC-B0A6-FA3BD7739CC2}"/>
              </a:ext>
            </a:extLst>
          </p:cNvPr>
          <p:cNvGrpSpPr/>
          <p:nvPr/>
        </p:nvGrpSpPr>
        <p:grpSpPr>
          <a:xfrm>
            <a:off x="5307229" y="5501429"/>
            <a:ext cx="1111321" cy="797614"/>
            <a:chOff x="4324279" y="5255291"/>
            <a:chExt cx="1111321" cy="797614"/>
          </a:xfrm>
        </p:grpSpPr>
        <p:sp>
          <p:nvSpPr>
            <p:cNvPr id="21" name="文字方塊 20">
              <a:extLst>
                <a:ext uri="{FF2B5EF4-FFF2-40B4-BE49-F238E27FC236}">
                  <a16:creationId xmlns="" xmlns:a16="http://schemas.microsoft.com/office/drawing/2014/main" id="{36AB2119-F26A-4E31-AA32-64713F664D5B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="" xmlns:a16="http://schemas.microsoft.com/office/drawing/2014/main" id="{8AAD789E-60E1-4ADA-AA2A-A09FE660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3023A58D-F073-4C9F-973B-53546268118D}"/>
              </a:ext>
            </a:extLst>
          </p:cNvPr>
          <p:cNvSpPr txBox="1"/>
          <p:nvPr/>
        </p:nvSpPr>
        <p:spPr>
          <a:xfrm>
            <a:off x="6096001" y="578276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="" xmlns:a16="http://schemas.microsoft.com/office/drawing/2014/main" id="{85B19849-10A7-4817-86B3-6F6304AC9A86}"/>
              </a:ext>
            </a:extLst>
          </p:cNvPr>
          <p:cNvCxnSpPr>
            <a:cxnSpLocks/>
          </p:cNvCxnSpPr>
          <p:nvPr/>
        </p:nvCxnSpPr>
        <p:spPr>
          <a:xfrm flipV="1">
            <a:off x="271218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="" xmlns:a16="http://schemas.microsoft.com/office/drawing/2014/main" id="{E472B6A0-978F-484F-AFD6-C3F985C3F678}"/>
              </a:ext>
            </a:extLst>
          </p:cNvPr>
          <p:cNvCxnSpPr>
            <a:cxnSpLocks/>
          </p:cNvCxnSpPr>
          <p:nvPr/>
        </p:nvCxnSpPr>
        <p:spPr>
          <a:xfrm flipV="1">
            <a:off x="3781327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="" xmlns:a16="http://schemas.microsoft.com/office/drawing/2014/main" id="{C57DFB37-F293-4538-A27A-D2710E898852}"/>
              </a:ext>
            </a:extLst>
          </p:cNvPr>
          <p:cNvCxnSpPr>
            <a:cxnSpLocks/>
          </p:cNvCxnSpPr>
          <p:nvPr/>
        </p:nvCxnSpPr>
        <p:spPr>
          <a:xfrm flipV="1">
            <a:off x="4803719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="" xmlns:a16="http://schemas.microsoft.com/office/drawing/2014/main" id="{7DAD676B-B24F-4CB9-97F9-9D23A01ADFD8}"/>
              </a:ext>
            </a:extLst>
          </p:cNvPr>
          <p:cNvCxnSpPr>
            <a:cxnSpLocks/>
          </p:cNvCxnSpPr>
          <p:nvPr/>
        </p:nvCxnSpPr>
        <p:spPr>
          <a:xfrm flipV="1">
            <a:off x="5856128" y="395009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B4108FF0-AD7E-460E-9E73-61EC53BBED72}"/>
              </a:ext>
            </a:extLst>
          </p:cNvPr>
          <p:cNvSpPr/>
          <p:nvPr/>
        </p:nvSpPr>
        <p:spPr>
          <a:xfrm rot="5400000">
            <a:off x="2332046" y="3438610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B3EAED44-2478-4A0F-AA99-5D1279E2FCA9}"/>
              </a:ext>
            </a:extLst>
          </p:cNvPr>
          <p:cNvSpPr/>
          <p:nvPr/>
        </p:nvSpPr>
        <p:spPr>
          <a:xfrm rot="5400000">
            <a:off x="3401184" y="345795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9E9D52E7-A217-4850-BEE6-6B0CAAC5AA8A}"/>
              </a:ext>
            </a:extLst>
          </p:cNvPr>
          <p:cNvSpPr/>
          <p:nvPr/>
        </p:nvSpPr>
        <p:spPr>
          <a:xfrm rot="5400000">
            <a:off x="4429879" y="347234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39610AA1-701B-489C-8707-64A108DE9BD6}"/>
              </a:ext>
            </a:extLst>
          </p:cNvPr>
          <p:cNvSpPr/>
          <p:nvPr/>
        </p:nvSpPr>
        <p:spPr>
          <a:xfrm rot="5400000">
            <a:off x="5468295" y="347234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339D6419-0265-4EF6-BCD2-624551EB909B}"/>
              </a:ext>
            </a:extLst>
          </p:cNvPr>
          <p:cNvSpPr txBox="1"/>
          <p:nvPr/>
        </p:nvSpPr>
        <p:spPr>
          <a:xfrm>
            <a:off x="2214802" y="2234497"/>
            <a:ext cx="52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Learned from a large amount of text without annotation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="" xmlns:a16="http://schemas.microsoft.com/office/drawing/2014/main" id="{472A641E-FC17-4BF1-9537-C289EB7CF380}"/>
              </a:ext>
            </a:extLst>
          </p:cNvPr>
          <p:cNvSpPr txBox="1"/>
          <p:nvPr/>
        </p:nvSpPr>
        <p:spPr>
          <a:xfrm>
            <a:off x="6082515" y="3288637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2711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CB188E1-320D-4E8D-AE15-09F8BD1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of BERT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C38AACA-9448-4112-918C-33F23913AE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Approach 1: </a:t>
            </a:r>
          </a:p>
          <a:p>
            <a:pPr marL="0" indent="0">
              <a:buNone/>
            </a:pPr>
            <a:r>
              <a:rPr lang="en-US" altLang="zh-TW" dirty="0"/>
              <a:t>   Masked LM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5217831" y="471327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5106670" y="5913092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=""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潮水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=""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6144071" y="5913092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退了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=""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7181472" y="5913092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=""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8218872" y="5913092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知道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8561D795-4070-4726-ADA7-DC42A54FD582}"/>
              </a:ext>
            </a:extLst>
          </p:cNvPr>
          <p:cNvSpPr txBox="1"/>
          <p:nvPr/>
        </p:nvSpPr>
        <p:spPr>
          <a:xfrm>
            <a:off x="8941960" y="6151534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=""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562383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=""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6692970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=""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7715362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8767771" y="4361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5243689" y="385027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6312827" y="386961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7341522" y="38840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8379938" y="38840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7EF5E6DE-B0A3-47D7-BAE6-E568834055FE}"/>
              </a:ext>
            </a:extLst>
          </p:cNvPr>
          <p:cNvSpPr txBox="1"/>
          <p:nvPr/>
        </p:nvSpPr>
        <p:spPr>
          <a:xfrm>
            <a:off x="8941959" y="3717044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863BBF12-FA21-4AE7-B200-31DA22ECBC83}"/>
              </a:ext>
            </a:extLst>
          </p:cNvPr>
          <p:cNvSpPr txBox="1"/>
          <p:nvPr/>
        </p:nvSpPr>
        <p:spPr>
          <a:xfrm>
            <a:off x="6058319" y="6220267"/>
            <a:ext cx="1296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[MASK]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="" xmlns:a16="http://schemas.microsoft.com/office/drawing/2014/main" id="{3A6FA782-0E26-485A-AF64-EB35364725F0}"/>
              </a:ext>
            </a:extLst>
          </p:cNvPr>
          <p:cNvSpPr/>
          <p:nvPr/>
        </p:nvSpPr>
        <p:spPr>
          <a:xfrm>
            <a:off x="5441148" y="2498242"/>
            <a:ext cx="2503643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Multi-class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=""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6706603" y="32355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15917344-983D-45F0-90E5-A08D70D2F6AE}"/>
              </a:ext>
            </a:extLst>
          </p:cNvPr>
          <p:cNvSpPr txBox="1"/>
          <p:nvPr/>
        </p:nvSpPr>
        <p:spPr>
          <a:xfrm>
            <a:off x="8134903" y="1426584"/>
            <a:ext cx="209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Predicting the masked word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="" xmlns:a16="http://schemas.microsoft.com/office/drawing/2014/main" id="{51DBE1F6-1ABE-4C20-BF9B-9FF205DF5DF9}"/>
              </a:ext>
            </a:extLst>
          </p:cNvPr>
          <p:cNvCxnSpPr>
            <a:cxnSpLocks/>
          </p:cNvCxnSpPr>
          <p:nvPr/>
        </p:nvCxnSpPr>
        <p:spPr>
          <a:xfrm flipV="1">
            <a:off x="572143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="" xmlns:a16="http://schemas.microsoft.com/office/drawing/2014/main" id="{32C82DEC-A844-4B87-9D82-8379708E99DD}"/>
              </a:ext>
            </a:extLst>
          </p:cNvPr>
          <p:cNvCxnSpPr>
            <a:cxnSpLocks/>
          </p:cNvCxnSpPr>
          <p:nvPr/>
        </p:nvCxnSpPr>
        <p:spPr>
          <a:xfrm flipV="1">
            <a:off x="597045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="" xmlns:a16="http://schemas.microsoft.com/office/drawing/2014/main" id="{EE7CC116-34A4-49D6-AF24-4BE69D6141CC}"/>
              </a:ext>
            </a:extLst>
          </p:cNvPr>
          <p:cNvCxnSpPr>
            <a:cxnSpLocks/>
          </p:cNvCxnSpPr>
          <p:nvPr/>
        </p:nvCxnSpPr>
        <p:spPr>
          <a:xfrm flipV="1">
            <a:off x="621946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="" xmlns:a16="http://schemas.microsoft.com/office/drawing/2014/main" id="{39B8A2A3-ABB8-4361-BA9E-C7D906208314}"/>
              </a:ext>
            </a:extLst>
          </p:cNvPr>
          <p:cNvCxnSpPr>
            <a:cxnSpLocks/>
          </p:cNvCxnSpPr>
          <p:nvPr/>
        </p:nvCxnSpPr>
        <p:spPr>
          <a:xfrm flipV="1">
            <a:off x="646848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="" xmlns:a16="http://schemas.microsoft.com/office/drawing/2014/main" id="{B371C946-2AF7-46C0-BCF7-89E0EFD5911F}"/>
              </a:ext>
            </a:extLst>
          </p:cNvPr>
          <p:cNvCxnSpPr>
            <a:cxnSpLocks/>
          </p:cNvCxnSpPr>
          <p:nvPr/>
        </p:nvCxnSpPr>
        <p:spPr>
          <a:xfrm flipV="1">
            <a:off x="671749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="" xmlns:a16="http://schemas.microsoft.com/office/drawing/2014/main" id="{76306799-F2B4-48EF-94E2-8B69A217B850}"/>
              </a:ext>
            </a:extLst>
          </p:cNvPr>
          <p:cNvCxnSpPr>
            <a:cxnSpLocks/>
          </p:cNvCxnSpPr>
          <p:nvPr/>
        </p:nvCxnSpPr>
        <p:spPr>
          <a:xfrm flipV="1">
            <a:off x="7215526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="" xmlns:a16="http://schemas.microsoft.com/office/drawing/2014/main" id="{AE169518-52D5-48F8-AEA3-E555CD39DBB6}"/>
              </a:ext>
            </a:extLst>
          </p:cNvPr>
          <p:cNvCxnSpPr>
            <a:cxnSpLocks/>
          </p:cNvCxnSpPr>
          <p:nvPr/>
        </p:nvCxnSpPr>
        <p:spPr>
          <a:xfrm flipV="1">
            <a:off x="696651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="" xmlns:a16="http://schemas.microsoft.com/office/drawing/2014/main" id="{BFE99049-150E-4C17-9A0C-5EFBB38E8DEB}"/>
              </a:ext>
            </a:extLst>
          </p:cNvPr>
          <p:cNvCxnSpPr>
            <a:cxnSpLocks/>
          </p:cNvCxnSpPr>
          <p:nvPr/>
        </p:nvCxnSpPr>
        <p:spPr>
          <a:xfrm flipV="1">
            <a:off x="7464541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="" xmlns:a16="http://schemas.microsoft.com/office/drawing/2014/main" id="{3045BF29-1CAF-42F6-BCEC-ACAF3ABE67E3}"/>
              </a:ext>
            </a:extLst>
          </p:cNvPr>
          <p:cNvCxnSpPr>
            <a:cxnSpLocks/>
          </p:cNvCxnSpPr>
          <p:nvPr/>
        </p:nvCxnSpPr>
        <p:spPr>
          <a:xfrm flipV="1">
            <a:off x="7713555" y="2147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4D190072-DF9E-4023-B96B-88CC2E1C3B93}"/>
              </a:ext>
            </a:extLst>
          </p:cNvPr>
          <p:cNvSpPr txBox="1"/>
          <p:nvPr/>
        </p:nvSpPr>
        <p:spPr>
          <a:xfrm>
            <a:off x="5668515" y="1268067"/>
            <a:ext cx="209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vocabulary size</a:t>
            </a:r>
            <a:endParaRPr lang="zh-TW" altLang="en-US" sz="2400" dirty="0"/>
          </a:p>
        </p:txBody>
      </p:sp>
      <p:sp>
        <p:nvSpPr>
          <p:cNvPr id="43" name="右大括弧 42">
            <a:extLst>
              <a:ext uri="{FF2B5EF4-FFF2-40B4-BE49-F238E27FC236}">
                <a16:creationId xmlns="" xmlns:a16="http://schemas.microsoft.com/office/drawing/2014/main" id="{D30C4928-AE77-4246-B992-EABF74CF1AF5}"/>
              </a:ext>
            </a:extLst>
          </p:cNvPr>
          <p:cNvSpPr/>
          <p:nvPr/>
        </p:nvSpPr>
        <p:spPr>
          <a:xfrm rot="16200000">
            <a:off x="6516384" y="928466"/>
            <a:ext cx="382975" cy="2153525"/>
          </a:xfrm>
          <a:prstGeom prst="rightBrace">
            <a:avLst>
              <a:gd name="adj1" fmla="val 2046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回忆：降维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97299" y="1337734"/>
                <a:ext cx="9009967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投影到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维空间中的向量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用神经网络来表示映射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Font typeface="Wingdings" charset="2"/>
                  <a:buChar char="n"/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约束信息：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重构误差最小（全局结构）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邻域结构保持（局部结构）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99" y="1337734"/>
                <a:ext cx="9009967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218" t="-2273" b="-5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172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2577943" y="4338658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D1A109FA-15AA-466B-A622-EB1D537D27EF}"/>
              </a:ext>
            </a:extLst>
          </p:cNvPr>
          <p:cNvGrpSpPr/>
          <p:nvPr/>
        </p:nvGrpSpPr>
        <p:grpSpPr>
          <a:xfrm>
            <a:off x="2466782" y="5538479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="" xmlns:a16="http://schemas.microsoft.com/office/drawing/2014/main" id="{B02A9DA7-42C8-4728-97C7-7B9959ED093D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[CLS]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=""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44E97FA8-4882-4C0A-AC01-2C8A82CA5023}"/>
              </a:ext>
            </a:extLst>
          </p:cNvPr>
          <p:cNvGrpSpPr/>
          <p:nvPr/>
        </p:nvGrpSpPr>
        <p:grpSpPr>
          <a:xfrm>
            <a:off x="3555855" y="5538479"/>
            <a:ext cx="1111321" cy="797614"/>
            <a:chOff x="2272598" y="5255291"/>
            <a:chExt cx="1111321" cy="797614"/>
          </a:xfrm>
        </p:grpSpPr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DAC6E8BF-F9C1-45DC-851C-0E224D3843DA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醒醒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="" xmlns:a16="http://schemas.microsoft.com/office/drawing/2014/main" id="{5030E44D-E8AE-4606-B71B-3D7400B1F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C37A26BD-17C1-4864-9FF7-AD8F4CE3BD2E}"/>
              </a:ext>
            </a:extLst>
          </p:cNvPr>
          <p:cNvGrpSpPr/>
          <p:nvPr/>
        </p:nvGrpSpPr>
        <p:grpSpPr>
          <a:xfrm>
            <a:off x="4644928" y="5538479"/>
            <a:ext cx="1111321" cy="797614"/>
            <a:chOff x="3332247" y="5255291"/>
            <a:chExt cx="1111321" cy="797614"/>
          </a:xfrm>
        </p:grpSpPr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1543F08D-D118-4243-B5A4-C2D3BDDA6B8A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=""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C8A1A4FD-694D-41FE-A896-9864FDAEE626}"/>
              </a:ext>
            </a:extLst>
          </p:cNvPr>
          <p:cNvGrpSpPr/>
          <p:nvPr/>
        </p:nvGrpSpPr>
        <p:grpSpPr>
          <a:xfrm>
            <a:off x="5734001" y="5538479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EBB73A9F-1EC7-40B3-867C-1A9533D17346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[SEP]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8A1F94B1-F148-41F0-A3D9-32365B8D1B31}"/>
              </a:ext>
            </a:extLst>
          </p:cNvPr>
          <p:cNvSpPr/>
          <p:nvPr/>
        </p:nvSpPr>
        <p:spPr>
          <a:xfrm>
            <a:off x="3798170" y="702477"/>
            <a:ext cx="5080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Approach 2: Next Sentence Prediction </a:t>
            </a:r>
            <a:endParaRPr lang="zh-TW" altLang="en-US" sz="2400" b="1" dirty="0"/>
          </a:p>
        </p:txBody>
      </p:sp>
      <p:grpSp>
        <p:nvGrpSpPr>
          <p:cNvPr id="51" name="群組 50">
            <a:extLst>
              <a:ext uri="{FF2B5EF4-FFF2-40B4-BE49-F238E27FC236}">
                <a16:creationId xmlns="" xmlns:a16="http://schemas.microsoft.com/office/drawing/2014/main" id="{FC66B4CA-9E42-4F6D-968A-06BE0CBD0649}"/>
              </a:ext>
            </a:extLst>
          </p:cNvPr>
          <p:cNvGrpSpPr/>
          <p:nvPr/>
        </p:nvGrpSpPr>
        <p:grpSpPr>
          <a:xfrm>
            <a:off x="6823074" y="5538479"/>
            <a:ext cx="1111321" cy="797614"/>
            <a:chOff x="1212077" y="5255291"/>
            <a:chExt cx="1111321" cy="797614"/>
          </a:xfrm>
        </p:grpSpPr>
        <p:sp>
          <p:nvSpPr>
            <p:cNvPr id="52" name="文字方塊 51">
              <a:extLst>
                <a:ext uri="{FF2B5EF4-FFF2-40B4-BE49-F238E27FC236}">
                  <a16:creationId xmlns="" xmlns:a16="http://schemas.microsoft.com/office/drawing/2014/main" id="{85717B07-E083-4CA8-8994-8D6FEAD007C4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</a:t>
              </a: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="" xmlns:a16="http://schemas.microsoft.com/office/drawing/2014/main" id="{C0603831-783D-458A-BE28-4689B2F25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="" xmlns:a16="http://schemas.microsoft.com/office/drawing/2014/main" id="{4A45A99D-EBA5-4E88-8040-17AC29C25BEB}"/>
              </a:ext>
            </a:extLst>
          </p:cNvPr>
          <p:cNvGrpSpPr/>
          <p:nvPr/>
        </p:nvGrpSpPr>
        <p:grpSpPr>
          <a:xfrm>
            <a:off x="7912147" y="5538479"/>
            <a:ext cx="1111321" cy="797614"/>
            <a:chOff x="2272598" y="5255291"/>
            <a:chExt cx="1111321" cy="797614"/>
          </a:xfrm>
        </p:grpSpPr>
        <p:sp>
          <p:nvSpPr>
            <p:cNvPr id="55" name="文字方塊 54">
              <a:extLst>
                <a:ext uri="{FF2B5EF4-FFF2-40B4-BE49-F238E27FC236}">
                  <a16:creationId xmlns="" xmlns:a16="http://schemas.microsoft.com/office/drawing/2014/main" id="{001E5D9A-DE5F-4065-9EB1-76B80465F3EC}"/>
                </a:ext>
              </a:extLst>
            </p:cNvPr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="" xmlns:a16="http://schemas.microsoft.com/office/drawing/2014/main" id="{C486C925-91F9-4275-8B8C-A07588874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="" xmlns:a16="http://schemas.microsoft.com/office/drawing/2014/main" id="{1D11FF69-1DE5-4B1A-949C-18D755668DCD}"/>
              </a:ext>
            </a:extLst>
          </p:cNvPr>
          <p:cNvGrpSpPr/>
          <p:nvPr/>
        </p:nvGrpSpPr>
        <p:grpSpPr>
          <a:xfrm>
            <a:off x="9001218" y="5538479"/>
            <a:ext cx="1111321" cy="797614"/>
            <a:chOff x="3332247" y="5255291"/>
            <a:chExt cx="1111321" cy="797614"/>
          </a:xfrm>
        </p:grpSpPr>
        <p:sp>
          <p:nvSpPr>
            <p:cNvPr id="58" name="文字方塊 57">
              <a:extLst>
                <a:ext uri="{FF2B5EF4-FFF2-40B4-BE49-F238E27FC236}">
                  <a16:creationId xmlns="" xmlns:a16="http://schemas.microsoft.com/office/drawing/2014/main" id="{B183C05E-1AA1-4E70-BE00-00D2AD03996F}"/>
                </a:ext>
              </a:extLst>
            </p:cNvPr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妹妹</a:t>
              </a: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="" xmlns:a16="http://schemas.microsoft.com/office/drawing/2014/main" id="{97033559-5B1F-407B-9451-C57DA299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>
            <a:extLst>
              <a:ext uri="{FF2B5EF4-FFF2-40B4-BE49-F238E27FC236}">
                <a16:creationId xmlns="" xmlns:a16="http://schemas.microsoft.com/office/drawing/2014/main" id="{A56DD854-F344-42D2-977C-769BCDF458BA}"/>
              </a:ext>
            </a:extLst>
          </p:cNvPr>
          <p:cNvSpPr/>
          <p:nvPr/>
        </p:nvSpPr>
        <p:spPr>
          <a:xfrm>
            <a:off x="2044598" y="2066818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="" xmlns:a16="http://schemas.microsoft.com/office/drawing/2014/main" id="{E9B514DB-C0C4-4659-A4A7-01697D397D31}"/>
              </a:ext>
            </a:extLst>
          </p:cNvPr>
          <p:cNvGrpSpPr/>
          <p:nvPr/>
        </p:nvGrpSpPr>
        <p:grpSpPr>
          <a:xfrm>
            <a:off x="2887452" y="3187847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="" xmlns:a16="http://schemas.microsoft.com/office/drawing/2014/main" id="{A538D4BD-1600-48C2-9A76-2BF64A33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1DE36F08-7FA6-45C6-86C8-7C5906910C61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="" xmlns:a16="http://schemas.microsoft.com/office/drawing/2014/main" id="{13D1788E-6223-404C-B626-7CA15243BEA9}"/>
              </a:ext>
            </a:extLst>
          </p:cNvPr>
          <p:cNvCxnSpPr>
            <a:cxnSpLocks/>
          </p:cNvCxnSpPr>
          <p:nvPr/>
        </p:nvCxnSpPr>
        <p:spPr>
          <a:xfrm flipV="1">
            <a:off x="2998865" y="1715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="" xmlns:a16="http://schemas.microsoft.com/office/drawing/2014/main" id="{3D072740-3493-40DD-84E4-8D0FD93BFCAE}"/>
              </a:ext>
            </a:extLst>
          </p:cNvPr>
          <p:cNvCxnSpPr>
            <a:cxnSpLocks/>
          </p:cNvCxnSpPr>
          <p:nvPr/>
        </p:nvCxnSpPr>
        <p:spPr>
          <a:xfrm flipV="1">
            <a:off x="2998865" y="284597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DD76E9B4-5A6C-40E2-A8A6-66C2008CB3A6}"/>
              </a:ext>
            </a:extLst>
          </p:cNvPr>
          <p:cNvSpPr/>
          <p:nvPr/>
        </p:nvSpPr>
        <p:spPr>
          <a:xfrm>
            <a:off x="2701636" y="1263286"/>
            <a:ext cx="59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p:grpSp>
        <p:nvGrpSpPr>
          <p:cNvPr id="83" name="群組 82">
            <a:extLst>
              <a:ext uri="{FF2B5EF4-FFF2-40B4-BE49-F238E27FC236}">
                <a16:creationId xmlns="" xmlns:a16="http://schemas.microsoft.com/office/drawing/2014/main" id="{292D58A4-0AFD-4C7F-8E0D-5C8F52AECE6A}"/>
              </a:ext>
            </a:extLst>
          </p:cNvPr>
          <p:cNvGrpSpPr/>
          <p:nvPr/>
        </p:nvGrpSpPr>
        <p:grpSpPr>
          <a:xfrm>
            <a:off x="3973202" y="3196165"/>
            <a:ext cx="195209" cy="1150811"/>
            <a:chOff x="2431477" y="3196164"/>
            <a:chExt cx="195209" cy="1150811"/>
          </a:xfrm>
        </p:grpSpPr>
        <p:cxnSp>
          <p:nvCxnSpPr>
            <p:cNvPr id="70" name="直線單箭頭接點 69">
              <a:extLst>
                <a:ext uri="{FF2B5EF4-FFF2-40B4-BE49-F238E27FC236}">
                  <a16:creationId xmlns="" xmlns:a16="http://schemas.microsoft.com/office/drawing/2014/main" id="{552E6CF5-6E14-4B8A-816D-92B21B895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="" xmlns:a16="http://schemas.microsoft.com/office/drawing/2014/main" id="{FD371D0A-B470-4F92-A992-393E25EA03B1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="" xmlns:a16="http://schemas.microsoft.com/office/drawing/2014/main" id="{5F05E6AA-1CF7-45F1-9682-4BEFD49583CA}"/>
              </a:ext>
            </a:extLst>
          </p:cNvPr>
          <p:cNvGrpSpPr/>
          <p:nvPr/>
        </p:nvGrpSpPr>
        <p:grpSpPr>
          <a:xfrm>
            <a:off x="5058952" y="3181485"/>
            <a:ext cx="195209" cy="1150811"/>
            <a:chOff x="3452062" y="3181484"/>
            <a:chExt cx="195209" cy="1150811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="" xmlns:a16="http://schemas.microsoft.com/office/drawing/2014/main" id="{E01681C3-8631-41A5-8FF5-BBE03FD46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D7ECFA6A-16DD-4CC4-98DB-EEC2BC0C3A13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="" xmlns:a16="http://schemas.microsoft.com/office/drawing/2014/main" id="{BFA584E7-FB8F-4D58-9A76-C30EE6EC26A7}"/>
              </a:ext>
            </a:extLst>
          </p:cNvPr>
          <p:cNvGrpSpPr/>
          <p:nvPr/>
        </p:nvGrpSpPr>
        <p:grpSpPr>
          <a:xfrm>
            <a:off x="6144702" y="3196165"/>
            <a:ext cx="195209" cy="1150811"/>
            <a:chOff x="4499447" y="3196164"/>
            <a:chExt cx="195209" cy="1150811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="" xmlns:a16="http://schemas.microsoft.com/office/drawing/2014/main" id="{53F2FA03-A2F7-478E-B7CC-E000150CA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19C6F3F5-D549-4282-AD24-5B4FDDAFFA48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8565CD97-4D0E-4449-A50D-E1861E426D8A}"/>
              </a:ext>
            </a:extLst>
          </p:cNvPr>
          <p:cNvGrpSpPr/>
          <p:nvPr/>
        </p:nvGrpSpPr>
        <p:grpSpPr>
          <a:xfrm>
            <a:off x="7230452" y="3175100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="" xmlns:a16="http://schemas.microsoft.com/office/drawing/2014/main" id="{B01F0C49-B699-4B0B-A121-E245EAF56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EFA95DCB-CAC8-4451-8768-5979CE26A8E6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="" xmlns:a16="http://schemas.microsoft.com/office/drawing/2014/main" id="{629EBCE1-32C2-478A-8D7C-1713CA12A315}"/>
              </a:ext>
            </a:extLst>
          </p:cNvPr>
          <p:cNvGrpSpPr/>
          <p:nvPr/>
        </p:nvGrpSpPr>
        <p:grpSpPr>
          <a:xfrm>
            <a:off x="8316202" y="3181485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="" xmlns:a16="http://schemas.microsoft.com/office/drawing/2014/main" id="{C21344A5-94A5-4DA7-896B-F22324A4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="" xmlns:a16="http://schemas.microsoft.com/office/drawing/2014/main" id="{81C20650-E6A1-48DE-B583-B3C736A6FCF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="" xmlns:a16="http://schemas.microsoft.com/office/drawing/2014/main" id="{18337BD7-B7EB-4C01-9BEE-5FF3E26F75C1}"/>
              </a:ext>
            </a:extLst>
          </p:cNvPr>
          <p:cNvGrpSpPr/>
          <p:nvPr/>
        </p:nvGrpSpPr>
        <p:grpSpPr>
          <a:xfrm>
            <a:off x="9401950" y="3187847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>
              <a:extLst>
                <a:ext uri="{FF2B5EF4-FFF2-40B4-BE49-F238E27FC236}">
                  <a16:creationId xmlns="" xmlns:a16="http://schemas.microsoft.com/office/drawing/2014/main" id="{9188690D-120B-437C-88E9-3A423877A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="" xmlns:a16="http://schemas.microsoft.com/office/drawing/2014/main" id="{603F9737-1BFA-4D59-B8F0-2A31C4EAD342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="" xmlns:a16="http://schemas.microsoft.com/office/drawing/2014/main" id="{81B3D785-B221-4A5D-BE9F-4F07D21AE568}"/>
              </a:ext>
            </a:extLst>
          </p:cNvPr>
          <p:cNvSpPr txBox="1"/>
          <p:nvPr/>
        </p:nvSpPr>
        <p:spPr>
          <a:xfrm>
            <a:off x="4376554" y="1206162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="" xmlns:a16="http://schemas.microsoft.com/office/drawing/2014/main" id="{02FF181B-88A3-4990-A7C3-CF5BBD59A8F9}"/>
              </a:ext>
            </a:extLst>
          </p:cNvPr>
          <p:cNvSpPr txBox="1"/>
          <p:nvPr/>
        </p:nvSpPr>
        <p:spPr>
          <a:xfrm>
            <a:off x="4380635" y="1972380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[SEP]: the boundary of two sentences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="" xmlns:a16="http://schemas.microsoft.com/office/drawing/2014/main" id="{D7069B0D-1E07-4729-B300-F15930913C38}"/>
              </a:ext>
            </a:extLst>
          </p:cNvPr>
          <p:cNvSpPr txBox="1"/>
          <p:nvPr/>
        </p:nvSpPr>
        <p:spPr>
          <a:xfrm>
            <a:off x="4406403" y="2425988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0" name="標題 1">
            <a:extLst>
              <a:ext uri="{FF2B5EF4-FFF2-40B4-BE49-F238E27FC236}">
                <a16:creationId xmlns="" xmlns:a16="http://schemas.microsoft.com/office/drawing/2014/main" id="{5CB188E1-320D-4E8D-AE15-09F8BD1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of BERT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54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ctr"/>
            <a:r>
              <a:rPr lang="en-GB"/>
              <a:t>ELMO &amp; GPT &amp; BERT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159" name="Google Shape;159;p26" descr="Generalized Language Model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8" y="2003734"/>
            <a:ext cx="12108567" cy="2850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10187600" y="5778633"/>
            <a:ext cx="199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Devlin 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03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42" name="Google Shape;242;p35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94" y="1052531"/>
            <a:ext cx="10217823" cy="4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9091533" y="5569367"/>
            <a:ext cx="2400800" cy="4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Pathak et al. 2016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Predict missing pieces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90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9" y="1032357"/>
            <a:ext cx="11981499" cy="511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9091533" y="5569367"/>
            <a:ext cx="2400800" cy="4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Pathak et al. 2016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5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Solving Jigsaw Puzzles</a:t>
            </a:r>
            <a:endParaRPr kumimoji="1" lang="zh-CN" altLang="en-US" dirty="0"/>
          </a:p>
        </p:txBody>
      </p:sp>
      <p:pic>
        <p:nvPicPr>
          <p:cNvPr id="4" name="Google Shape;28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76755"/>
            <a:ext cx="12191997" cy="3504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62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Rotation</a:t>
            </a:r>
            <a:endParaRPr kumimoji="1" lang="zh-CN" altLang="en-US" dirty="0"/>
          </a:p>
        </p:txBody>
      </p:sp>
      <p:pic>
        <p:nvPicPr>
          <p:cNvPr id="4" name="Google Shape;30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865" y="1147763"/>
            <a:ext cx="9014269" cy="506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13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学习表示，使得一对样本的表示相似或不相似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对比学习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6" y="1877337"/>
            <a:ext cx="9196746" cy="18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全局特征和局部特征是否来自同一个图像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 </a:t>
            </a:r>
            <a:r>
              <a:rPr kumimoji="1" lang="en-US" altLang="zh-CN" dirty="0" err="1" smtClean="0"/>
              <a:t>InfoMax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1814898"/>
            <a:ext cx="6726238" cy="50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4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对序列数据（文本、语音、图像、视频）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Contrastive Predictive Coding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836877"/>
            <a:ext cx="8396169" cy="50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对一个给定样本，得到其不同形式变换后的一对样本，这一对样本之间的相似度要大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SimCLR</a:t>
            </a:r>
            <a:endParaRPr kumimoji="1" lang="zh-CN" altLang="en-US" dirty="0"/>
          </a:p>
        </p:txBody>
      </p:sp>
      <p:pic>
        <p:nvPicPr>
          <p:cNvPr id="1026" name="Picture 2" descr="eneral Architecture of the SimCLR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" y="2493881"/>
            <a:ext cx="8851705" cy="42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1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94165" cy="430466"/>
          </a:xfrm>
        </p:spPr>
        <p:txBody>
          <a:bodyPr/>
          <a:lstStyle/>
          <a:p>
            <a:r>
              <a:rPr kumimoji="1" lang="zh-CN" altLang="en-US" dirty="0" smtClean="0"/>
              <a:t>自编码器（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8121" y="1195715"/>
            <a:ext cx="10968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深度自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编码器：重构残差最小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个隐层，非线性激活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函数，编码器和解码器参数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不一定要求对称 </a:t>
            </a:r>
            <a:endParaRPr lang="zh-CN" altLang="en-US" sz="2800" dirty="0">
              <a:solidFill>
                <a:srgbClr val="09405E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4" y="2310168"/>
            <a:ext cx="7132320" cy="3474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05840" y="5554117"/>
                <a:ext cx="1118616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zh-CN" altLang="en-US" sz="28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 b="0" i="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b="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5554117"/>
                <a:ext cx="11186160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20644" y="3740562"/>
                <a:ext cx="474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44" y="3740562"/>
                <a:ext cx="4741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4884" y="3746658"/>
                <a:ext cx="4921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84" y="3746658"/>
                <a:ext cx="4921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379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ctr"/>
            <a:r>
              <a:rPr lang="en-GB"/>
              <a:t>SimCLR</a:t>
            </a:r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/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1" y="1118934"/>
            <a:ext cx="11464900" cy="4944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157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40256">
              <a:spcBef>
                <a:spcPts val="0"/>
              </a:spcBef>
              <a:buClr>
                <a:schemeClr val="dk2"/>
              </a:buClr>
              <a:buSzPts val="1600"/>
            </a:pPr>
            <a:r>
              <a:rPr lang="en-GB" altLang="en-US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CS294-158 Deep Unsupervised Learning Lecture 7</a:t>
            </a:r>
            <a:r>
              <a:rPr lang="en-GB" altLang="en-US" dirty="0">
                <a:solidFill>
                  <a:schemeClr val="dk2"/>
                </a:solidFill>
              </a:rPr>
              <a:t> </a:t>
            </a:r>
            <a:endParaRPr lang="zh-CN" altLang="en-US" dirty="0" smtClean="0">
              <a:solidFill>
                <a:schemeClr val="dk2"/>
              </a:solidFill>
            </a:endParaRPr>
          </a:p>
          <a:p>
            <a:pPr indent="-440256">
              <a:spcBef>
                <a:spcPts val="0"/>
              </a:spcBef>
              <a:buClr>
                <a:schemeClr val="dk2"/>
              </a:buClr>
              <a:buSzPts val="1600"/>
            </a:pPr>
            <a:r>
              <a:rPr lang="en-GB" altLang="en-US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AAAI </a:t>
            </a:r>
            <a:r>
              <a:rPr lang="en-GB" altLang="en-US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2020 Keynotes Turing Award Winners Event</a:t>
            </a:r>
            <a:r>
              <a:rPr lang="en-GB" altLang="en-US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CN" altLang="en-US" dirty="0" smtClean="0">
              <a:solidFill>
                <a:schemeClr val="dk2"/>
              </a:solidFill>
            </a:endParaRPr>
          </a:p>
          <a:p>
            <a:pPr indent="-440256">
              <a:spcBef>
                <a:spcPts val="0"/>
              </a:spcBef>
              <a:buClr>
                <a:schemeClr val="dk2"/>
              </a:buClr>
              <a:buSzPts val="1600"/>
            </a:pPr>
            <a:r>
              <a:rPr lang="en-GB" altLang="en-US" dirty="0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Learning </a:t>
            </a:r>
            <a:r>
              <a:rPr lang="en-GB" altLang="en-US" dirty="0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From Text - </a:t>
            </a:r>
            <a:r>
              <a:rPr lang="en-GB" altLang="en-US" dirty="0" smtClean="0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OpenAI</a:t>
            </a:r>
            <a:endParaRPr lang="zh-CN" altLang="en-US" dirty="0" smtClean="0">
              <a:solidFill>
                <a:schemeClr val="dk2"/>
              </a:solidFill>
            </a:endParaRPr>
          </a:p>
          <a:p>
            <a:pPr indent="-440256">
              <a:spcBef>
                <a:spcPts val="0"/>
              </a:spcBef>
              <a:buClr>
                <a:schemeClr val="dk2"/>
              </a:buClr>
              <a:buSzPts val="1600"/>
            </a:pPr>
            <a:r>
              <a:rPr lang="en-GB" altLang="en-US" dirty="0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Learning </a:t>
            </a:r>
            <a:r>
              <a:rPr lang="en-GB" altLang="en-US" dirty="0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from </a:t>
            </a:r>
            <a:r>
              <a:rPr lang="en-GB" altLang="en-US" dirty="0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Unlabeled Data - Thang </a:t>
            </a:r>
            <a:r>
              <a:rPr lang="en-GB" altLang="en-US" dirty="0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Luong</a:t>
            </a:r>
            <a:endParaRPr lang="en-GB" altLang="en-US" dirty="0">
              <a:solidFill>
                <a:schemeClr val="dk2"/>
              </a:solidFill>
            </a:endParaRPr>
          </a:p>
          <a:p>
            <a:pPr indent="-440256">
              <a:spcBef>
                <a:spcPts val="0"/>
              </a:spcBef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dk2"/>
                </a:solidFill>
              </a:rPr>
              <a:t>https://</a:t>
            </a:r>
            <a:r>
              <a:rPr lang="en-GB" dirty="0" err="1">
                <a:solidFill>
                  <a:schemeClr val="dk2"/>
                </a:solidFill>
              </a:rPr>
              <a:t>github.com</a:t>
            </a:r>
            <a:r>
              <a:rPr lang="en-GB" dirty="0">
                <a:solidFill>
                  <a:schemeClr val="dk2"/>
                </a:solidFill>
              </a:rPr>
              <a:t>/jason718/</a:t>
            </a:r>
            <a:r>
              <a:rPr lang="en-GB" dirty="0" err="1">
                <a:solidFill>
                  <a:schemeClr val="dk2"/>
                </a:solidFill>
              </a:rPr>
              <a:t>awesome-self-supervised-learning#talks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ctr"/>
            <a:r>
              <a:rPr lang="en-GB"/>
              <a:t>Reference</a:t>
            </a:r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/>
              <a:pPr algn="r">
                <a:spcBef>
                  <a:spcPts val="0"/>
                </a:spcBef>
                <a:spcAft>
                  <a:spcPts val="0"/>
                </a:spcAft>
              </a:pPr>
              <a:t>51</a:t>
            </a:fld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1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sp>
        <p:nvSpPr>
          <p:cNvPr id="34" name="object 2"/>
          <p:cNvSpPr/>
          <p:nvPr/>
        </p:nvSpPr>
        <p:spPr>
          <a:xfrm>
            <a:off x="1523" y="838199"/>
            <a:ext cx="11190733" cy="148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/>
          <p:cNvSpPr/>
          <p:nvPr/>
        </p:nvSpPr>
        <p:spPr>
          <a:xfrm>
            <a:off x="2857500" y="1866900"/>
            <a:ext cx="3144012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9"/>
          <p:cNvSpPr/>
          <p:nvPr/>
        </p:nvSpPr>
        <p:spPr>
          <a:xfrm>
            <a:off x="2857500" y="2721864"/>
            <a:ext cx="3162300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"/>
          <p:cNvSpPr/>
          <p:nvPr/>
        </p:nvSpPr>
        <p:spPr>
          <a:xfrm>
            <a:off x="2828544" y="3601211"/>
            <a:ext cx="3172968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1"/>
          <p:cNvSpPr txBox="1"/>
          <p:nvPr/>
        </p:nvSpPr>
        <p:spPr>
          <a:xfrm>
            <a:off x="6869430" y="1960626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8990838" y="1980438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13"/>
          <p:cNvSpPr/>
          <p:nvPr/>
        </p:nvSpPr>
        <p:spPr>
          <a:xfrm>
            <a:off x="6729983" y="3511296"/>
            <a:ext cx="627887" cy="580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/>
          <p:cNvSpPr/>
          <p:nvPr/>
        </p:nvSpPr>
        <p:spPr>
          <a:xfrm>
            <a:off x="8842247" y="3497579"/>
            <a:ext cx="647700" cy="618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5"/>
          <p:cNvSpPr/>
          <p:nvPr/>
        </p:nvSpPr>
        <p:spPr>
          <a:xfrm>
            <a:off x="8410193" y="267462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6"/>
          <p:cNvSpPr/>
          <p:nvPr/>
        </p:nvSpPr>
        <p:spPr>
          <a:xfrm>
            <a:off x="7358633" y="2665476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7"/>
          <p:cNvSpPr/>
          <p:nvPr/>
        </p:nvSpPr>
        <p:spPr>
          <a:xfrm>
            <a:off x="1765935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/>
          <p:cNvSpPr txBox="1"/>
          <p:nvPr/>
        </p:nvSpPr>
        <p:spPr>
          <a:xfrm>
            <a:off x="2735200" y="4364988"/>
            <a:ext cx="352425" cy="180022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vert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3672460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21"/>
          <p:cNvSpPr txBox="1"/>
          <p:nvPr/>
        </p:nvSpPr>
        <p:spPr>
          <a:xfrm>
            <a:off x="4571619" y="4825235"/>
            <a:ext cx="352425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34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7943850" y="2401061"/>
            <a:ext cx="334010" cy="61595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333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6345555" y="4825235"/>
            <a:ext cx="350520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7232523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8163687" y="4364988"/>
            <a:ext cx="352425" cy="1800225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26"/>
          <p:cNvSpPr/>
          <p:nvPr/>
        </p:nvSpPr>
        <p:spPr>
          <a:xfrm>
            <a:off x="9023223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/>
          <p:cNvSpPr/>
          <p:nvPr/>
        </p:nvSpPr>
        <p:spPr>
          <a:xfrm>
            <a:off x="1599057" y="5758685"/>
            <a:ext cx="627888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/>
          <p:cNvSpPr/>
          <p:nvPr/>
        </p:nvSpPr>
        <p:spPr>
          <a:xfrm>
            <a:off x="8863966" y="5725158"/>
            <a:ext cx="627887" cy="647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/>
          <p:cNvSpPr/>
          <p:nvPr/>
        </p:nvSpPr>
        <p:spPr>
          <a:xfrm>
            <a:off x="2227707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1"/>
          <p:cNvSpPr/>
          <p:nvPr/>
        </p:nvSpPr>
        <p:spPr>
          <a:xfrm>
            <a:off x="3163444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499" y="0"/>
                </a:moveTo>
                <a:lnTo>
                  <a:pt x="317499" y="114299"/>
                </a:lnTo>
                <a:lnTo>
                  <a:pt x="393699" y="76199"/>
                </a:lnTo>
                <a:lnTo>
                  <a:pt x="336549" y="76199"/>
                </a:lnTo>
                <a:lnTo>
                  <a:pt x="336549" y="38099"/>
                </a:lnTo>
                <a:lnTo>
                  <a:pt x="393699" y="38099"/>
                </a:lnTo>
                <a:lnTo>
                  <a:pt x="317499" y="0"/>
                </a:lnTo>
                <a:close/>
              </a:path>
              <a:path w="431800" h="114300">
                <a:moveTo>
                  <a:pt x="3174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499" y="76199"/>
                </a:lnTo>
                <a:lnTo>
                  <a:pt x="317499" y="38099"/>
                </a:lnTo>
                <a:close/>
              </a:path>
              <a:path w="431800" h="114300">
                <a:moveTo>
                  <a:pt x="393699" y="38099"/>
                </a:moveTo>
                <a:lnTo>
                  <a:pt x="336549" y="38099"/>
                </a:lnTo>
                <a:lnTo>
                  <a:pt x="336549" y="76199"/>
                </a:lnTo>
                <a:lnTo>
                  <a:pt x="393699" y="76199"/>
                </a:lnTo>
                <a:lnTo>
                  <a:pt x="431799" y="57149"/>
                </a:lnTo>
                <a:lnTo>
                  <a:pt x="3936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/>
          <p:cNvSpPr/>
          <p:nvPr/>
        </p:nvSpPr>
        <p:spPr>
          <a:xfrm>
            <a:off x="4120516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/>
          <p:cNvSpPr/>
          <p:nvPr/>
        </p:nvSpPr>
        <p:spPr>
          <a:xfrm>
            <a:off x="501205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5912740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675703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/>
          <p:cNvSpPr/>
          <p:nvPr/>
        </p:nvSpPr>
        <p:spPr>
          <a:xfrm>
            <a:off x="7662292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7"/>
          <p:cNvSpPr/>
          <p:nvPr/>
        </p:nvSpPr>
        <p:spPr>
          <a:xfrm>
            <a:off x="8584311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/>
          <p:cNvSpPr txBox="1"/>
          <p:nvPr/>
        </p:nvSpPr>
        <p:spPr>
          <a:xfrm>
            <a:off x="5511928" y="4825235"/>
            <a:ext cx="334010" cy="6172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460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1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4" name="object 7"/>
          <p:cNvSpPr txBox="1"/>
          <p:nvPr/>
        </p:nvSpPr>
        <p:spPr>
          <a:xfrm>
            <a:off x="1599057" y="2857576"/>
            <a:ext cx="74180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</a:p>
        </p:txBody>
      </p:sp>
      <p:sp>
        <p:nvSpPr>
          <p:cNvPr id="65" name="object 6"/>
          <p:cNvSpPr txBox="1"/>
          <p:nvPr/>
        </p:nvSpPr>
        <p:spPr>
          <a:xfrm>
            <a:off x="1285494" y="1887092"/>
            <a:ext cx="1418589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6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原始图像</a:t>
            </a:r>
          </a:p>
        </p:txBody>
      </p:sp>
      <p:sp>
        <p:nvSpPr>
          <p:cNvPr id="67" name="object 39"/>
          <p:cNvSpPr txBox="1"/>
          <p:nvPr/>
        </p:nvSpPr>
        <p:spPr>
          <a:xfrm>
            <a:off x="675233" y="1095247"/>
            <a:ext cx="109251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  <a:tabLst>
                <a:tab pos="463550" algn="l"/>
              </a:tabLst>
            </a:pPr>
            <a:r>
              <a:rPr sz="26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</a:t>
            </a:r>
            <a:r>
              <a:rPr sz="2600" spc="-29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在相同新维度</a:t>
            </a:r>
            <a:r>
              <a:rPr sz="26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编码器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以学习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加有效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</a:t>
            </a:r>
            <a:r>
              <a:rPr sz="2600" spc="-17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object 6"/>
          <p:cNvSpPr txBox="1"/>
          <p:nvPr/>
        </p:nvSpPr>
        <p:spPr>
          <a:xfrm>
            <a:off x="1344167" y="3729481"/>
            <a:ext cx="1359916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sz="26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794" y="6529006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能用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的地方都可以用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代替：如推荐系统中的协同过滤、文本的隐含语义分析、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49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7" y="885551"/>
            <a:ext cx="9351433" cy="59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835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10058400" cy="567170"/>
          </a:xfrm>
        </p:spPr>
        <p:txBody>
          <a:bodyPr/>
          <a:lstStyle/>
          <a:p>
            <a:r>
              <a:rPr kumimoji="1" lang="zh-CN" altLang="en-US" dirty="0" smtClean="0"/>
              <a:t>降除</a:t>
            </a:r>
            <a:r>
              <a:rPr kumimoji="1" lang="zh-CN" altLang="en-US" dirty="0"/>
              <a:t>噪自</a:t>
            </a:r>
            <a:r>
              <a:rPr kumimoji="1" lang="zh-CN" altLang="en-US" dirty="0" smtClean="0"/>
              <a:t>编码器（</a:t>
            </a:r>
            <a:r>
              <a:rPr lang="en-US" altLang="zh-CN" dirty="0" err="1"/>
              <a:t>Denoising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DAE</a:t>
            </a:r>
            <a:r>
              <a:rPr kumimoji="1" lang="zh-CN" altLang="en-US" dirty="0" smtClean="0"/>
              <a:t>） </a:t>
            </a:r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966930" y="4295959"/>
                <a:ext cx="35618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30" y="4295959"/>
                <a:ext cx="35618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" y="1173988"/>
            <a:ext cx="10058400" cy="4488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8779" y="5583574"/>
                <a:ext cx="1118616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kumimoji="1" lang="vi-VN" altLang="zh-CN" sz="28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2800" b="1" i="1"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5583574"/>
                <a:ext cx="11186160" cy="1303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66374" y="6095941"/>
                <a:ext cx="2026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vi-VN" altLang="zh-CN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vi-VN" altLang="zh-CN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zh-CN" alt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4" y="6095941"/>
                <a:ext cx="202619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392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自编码器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𝑔</m:t>
                        </m:r>
                        <m:r>
                          <a:rPr lang="zh-CN" altLang="en-US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b="1" i="1"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zh-CN" altLang="en-US">
                        <a:latin typeface="Cambria Math" charset="0"/>
                      </a:rPr>
                      <m:t>+</m:t>
                    </m:r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zh-CN" alt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中的正则项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连接权重的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正则：稀疏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更常用的稀疏正则：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散度表示的正则</a:t>
                </a:r>
                <a:endParaRPr kumimoji="1" lang="en-US" altLang="zh-CN" dirty="0"/>
              </a:p>
              <a:p>
                <a:r>
                  <a:rPr kumimoji="1" lang="zh-CN" altLang="en-US" dirty="0" smtClean="0"/>
                  <a:t>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kumimoji="1" lang="zh-CN" altLang="en-US" dirty="0" smtClean="0"/>
                  <a:t>个隐含结点的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激活程度</a:t>
                </a:r>
                <a:r>
                  <a:rPr kumimoji="1" lang="zh-CN" altLang="en-US" dirty="0" smtClean="0"/>
                  <a:t>度量：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为该神经元对输入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的响应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稀疏约束：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尽量接近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为一个小的数，如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=0.05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神经元是否激活：</a:t>
                </a:r>
                <a:r>
                  <a:rPr kumimoji="1" lang="en-US" altLang="zh-CN" dirty="0" smtClean="0"/>
                  <a:t>Bernoulli</a:t>
                </a:r>
                <a:r>
                  <a:rPr kumimoji="1" lang="zh-CN" altLang="en-US" dirty="0" smtClean="0"/>
                  <a:t>分布</a:t>
                </a:r>
                <a:endParaRPr kumimoji="1" lang="en-US" altLang="zh-CN" dirty="0" smtClean="0"/>
              </a:p>
              <a:p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散度正则：两个均值分别为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的</a:t>
                </a:r>
                <a:r>
                  <a:rPr kumimoji="1" lang="en-US" altLang="zh-CN" dirty="0"/>
                  <a:t>Bernoulli</a:t>
                </a:r>
                <a:r>
                  <a:rPr kumimoji="1" lang="zh-CN" altLang="en-US" dirty="0" smtClean="0"/>
                  <a:t>分布的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  <a:blipFill rotWithShape="0">
                <a:blip r:embed="rId2"/>
                <a:stretch>
                  <a:fillRect l="-964" b="-5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稀疏自编码器</a:t>
            </a:r>
            <a:endParaRPr kumimoji="1" lang="zh-CN" altLang="en-US" dirty="0"/>
          </a:p>
        </p:txBody>
      </p:sp>
      <p:pic>
        <p:nvPicPr>
          <p:cNvPr id="48130" name="Picture 2" descr="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16" y="1795435"/>
            <a:ext cx="3523488" cy="17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25168" y="5834643"/>
                <a:ext cx="7254998" cy="102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𝐾𝐿</m:t>
                      </m:r>
                      <m:d>
                        <m:dPr>
                          <m:ctrlPr>
                            <a:rPr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68" y="5834643"/>
                <a:ext cx="7254998" cy="10233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06054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24338</TotalTime>
  <Pages>0</Pages>
  <Words>1446</Words>
  <Characters>0</Characters>
  <Application>Microsoft Macintosh PowerPoint</Application>
  <DocSecurity>0</DocSecurity>
  <PresentationFormat>宽屏</PresentationFormat>
  <Lines>0</Lines>
  <Paragraphs>377</Paragraphs>
  <Slides>51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Calibri</vt:lpstr>
      <vt:lpstr>Calibri Light</vt:lpstr>
      <vt:lpstr>Cambria Math</vt:lpstr>
      <vt:lpstr>Microsoft YaHei</vt:lpstr>
      <vt:lpstr>SimHei</vt:lpstr>
      <vt:lpstr>Times New Roman</vt:lpstr>
      <vt:lpstr>Trebuchet MS</vt:lpstr>
      <vt:lpstr>Wingdings</vt:lpstr>
      <vt:lpstr>等线</vt:lpstr>
      <vt:lpstr>宋体</vt:lpstr>
      <vt:lpstr>微软雅黑</vt:lpstr>
      <vt:lpstr>微軟正黑體</vt:lpstr>
      <vt:lpstr>新細明體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BERT-Family</vt:lpstr>
      <vt:lpstr>Bidirectional Encoder Representations from Transformers (BERT)</vt:lpstr>
      <vt:lpstr>Training of BERT</vt:lpstr>
      <vt:lpstr>Training of BERT</vt:lpstr>
      <vt:lpstr>ELMO &amp; GPT &amp; BERT</vt:lpstr>
      <vt:lpstr>Predict missing pieces</vt:lpstr>
      <vt:lpstr>PowerPoint 演示文稿</vt:lpstr>
      <vt:lpstr>Solving Jigsaw Puzzles</vt:lpstr>
      <vt:lpstr>Rotation</vt:lpstr>
      <vt:lpstr>对比学习</vt:lpstr>
      <vt:lpstr>Deep InfoMax</vt:lpstr>
      <vt:lpstr>Contrastive Predictive Coding</vt:lpstr>
      <vt:lpstr>SimCLR</vt:lpstr>
      <vt:lpstr>SimCLR</vt:lpstr>
      <vt:lpstr>Reference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793</cp:revision>
  <cp:lastPrinted>2019-12-31T01:07:30Z</cp:lastPrinted>
  <dcterms:created xsi:type="dcterms:W3CDTF">2014-06-29T11:45:14Z</dcterms:created>
  <dcterms:modified xsi:type="dcterms:W3CDTF">2020-12-21T06:39:58Z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